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6"/>
  </p:notesMasterIdLst>
  <p:sldIdLst>
    <p:sldId id="569" r:id="rId6"/>
    <p:sldId id="570" r:id="rId7"/>
    <p:sldId id="571" r:id="rId8"/>
    <p:sldId id="600" r:id="rId9"/>
    <p:sldId id="601" r:id="rId10"/>
    <p:sldId id="598" r:id="rId11"/>
    <p:sldId id="398" r:id="rId12"/>
    <p:sldId id="574" r:id="rId13"/>
    <p:sldId id="586" r:id="rId14"/>
    <p:sldId id="572" r:id="rId15"/>
    <p:sldId id="573" r:id="rId16"/>
    <p:sldId id="595" r:id="rId17"/>
    <p:sldId id="602" r:id="rId18"/>
    <p:sldId id="596" r:id="rId19"/>
    <p:sldId id="591" r:id="rId20"/>
    <p:sldId id="592" r:id="rId21"/>
    <p:sldId id="603" r:id="rId22"/>
    <p:sldId id="604" r:id="rId23"/>
    <p:sldId id="424"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0" autoAdjust="0"/>
    <p:restoredTop sz="86163" autoAdjust="0"/>
  </p:normalViewPr>
  <p:slideViewPr>
    <p:cSldViewPr snapToGrid="0" snapToObjects="1">
      <p:cViewPr varScale="1">
        <p:scale>
          <a:sx n="68" d="100"/>
          <a:sy n="68"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ront pag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010" y="6107646"/>
            <a:ext cx="2666365" cy="339040"/>
          </a:xfrm>
          <a:prstGeom prst="rect">
            <a:avLst/>
          </a:prstGeom>
        </p:spPr>
      </p:pic>
      <p:sp>
        <p:nvSpPr>
          <p:cNvPr id="15" name="Text Placeholder 24"/>
          <p:cNvSpPr>
            <a:spLocks noGrp="1"/>
          </p:cNvSpPr>
          <p:nvPr>
            <p:ph type="body" sz="quarter" idx="10" hasCustomPrompt="1"/>
          </p:nvPr>
        </p:nvSpPr>
        <p:spPr>
          <a:xfrm>
            <a:off x="7166325" y="995881"/>
            <a:ext cx="4689880" cy="3443597"/>
          </a:xfrm>
          <a:prstGeom prst="rect">
            <a:avLst/>
          </a:prstGeom>
        </p:spPr>
        <p:txBody>
          <a:bodyPr anchor="b">
            <a:normAutofit/>
          </a:bodyPr>
          <a:lstStyle>
            <a:lvl1pPr marL="0" indent="0">
              <a:lnSpc>
                <a:spcPct val="100000"/>
              </a:lnSpc>
              <a:spcBef>
                <a:spcPts val="0"/>
              </a:spcBef>
              <a:buNone/>
              <a:defRPr sz="650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6" name="Text Placeholder 28"/>
          <p:cNvSpPr>
            <a:spLocks noGrp="1"/>
          </p:cNvSpPr>
          <p:nvPr>
            <p:ph type="body" sz="quarter" idx="12" hasCustomPrompt="1"/>
          </p:nvPr>
        </p:nvSpPr>
        <p:spPr>
          <a:xfrm>
            <a:off x="7222887" y="4687283"/>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8" name="Text Placeholder 28"/>
          <p:cNvSpPr>
            <a:spLocks noGrp="1"/>
          </p:cNvSpPr>
          <p:nvPr>
            <p:ph type="body" sz="quarter" idx="13" hasCustomPrompt="1"/>
          </p:nvPr>
        </p:nvSpPr>
        <p:spPr>
          <a:xfrm>
            <a:off x="7240473" y="5136267"/>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5" name="Ellipse 4"/>
          <p:cNvSpPr/>
          <p:nvPr userDrawn="1"/>
        </p:nvSpPr>
        <p:spPr>
          <a:xfrm>
            <a:off x="2423089" y="3895078"/>
            <a:ext cx="91543" cy="91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Ellipse 18"/>
          <p:cNvSpPr/>
          <p:nvPr userDrawn="1"/>
        </p:nvSpPr>
        <p:spPr>
          <a:xfrm>
            <a:off x="2730499" y="3345065"/>
            <a:ext cx="73809" cy="738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p:cNvSpPr/>
          <p:nvPr userDrawn="1"/>
        </p:nvSpPr>
        <p:spPr>
          <a:xfrm>
            <a:off x="3569965" y="3803113"/>
            <a:ext cx="101414" cy="101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Ellipse 20"/>
          <p:cNvSpPr/>
          <p:nvPr userDrawn="1"/>
        </p:nvSpPr>
        <p:spPr>
          <a:xfrm>
            <a:off x="3420850" y="3332758"/>
            <a:ext cx="98423" cy="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Ellipse 21"/>
          <p:cNvSpPr/>
          <p:nvPr userDrawn="1"/>
        </p:nvSpPr>
        <p:spPr>
          <a:xfrm>
            <a:off x="3834840" y="2607557"/>
            <a:ext cx="112206" cy="112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Ellipse 22"/>
          <p:cNvSpPr/>
          <p:nvPr userDrawn="1"/>
        </p:nvSpPr>
        <p:spPr>
          <a:xfrm>
            <a:off x="3474480" y="2553538"/>
            <a:ext cx="108038" cy="108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Ellipse 23"/>
          <p:cNvSpPr/>
          <p:nvPr userDrawn="1"/>
        </p:nvSpPr>
        <p:spPr>
          <a:xfrm>
            <a:off x="3947046" y="3092024"/>
            <a:ext cx="53380" cy="53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Ellipse 24"/>
          <p:cNvSpPr/>
          <p:nvPr userDrawn="1"/>
        </p:nvSpPr>
        <p:spPr>
          <a:xfrm>
            <a:off x="2978574" y="4072242"/>
            <a:ext cx="115490" cy="115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Ellipse 25"/>
          <p:cNvSpPr/>
          <p:nvPr userDrawn="1"/>
        </p:nvSpPr>
        <p:spPr>
          <a:xfrm>
            <a:off x="2528849" y="2544381"/>
            <a:ext cx="85860" cy="858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Ellipse 26"/>
          <p:cNvSpPr/>
          <p:nvPr userDrawn="1"/>
        </p:nvSpPr>
        <p:spPr>
          <a:xfrm>
            <a:off x="4541966" y="3986621"/>
            <a:ext cx="98237" cy="98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Ellipse 28"/>
          <p:cNvSpPr/>
          <p:nvPr userDrawn="1"/>
        </p:nvSpPr>
        <p:spPr>
          <a:xfrm>
            <a:off x="507017" y="2205410"/>
            <a:ext cx="1009040" cy="1009040"/>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Ellipse 27"/>
          <p:cNvSpPr/>
          <p:nvPr userDrawn="1"/>
        </p:nvSpPr>
        <p:spPr>
          <a:xfrm>
            <a:off x="2013701" y="3035585"/>
            <a:ext cx="109819" cy="1098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44397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1000"/>
                                        <p:tgtEl>
                                          <p:spTgt spid="15">
                                            <p:txEl>
                                              <p:pRg st="0" end="0"/>
                                            </p:txEl>
                                          </p:spTgt>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ppt_w</p:attrName>
                                        </p:attrNameLst>
                                      </p:cBhvr>
                                      <p:tavLst>
                                        <p:tav tm="0">
                                          <p:val>
                                            <p:fltVal val="0"/>
                                          </p:val>
                                        </p:tav>
                                        <p:tav tm="100000">
                                          <p:val>
                                            <p:strVal val="#ppt_w"/>
                                          </p:val>
                                        </p:tav>
                                      </p:tavLst>
                                    </p:anim>
                                    <p:anim calcmode="lin" valueType="num">
                                      <p:cBhvr>
                                        <p:cTn id="11" dur="2000" fill="hold"/>
                                        <p:tgtEl>
                                          <p:spTgt spid="5"/>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ppt_w</p:attrName>
                                        </p:attrNameLst>
                                      </p:cBhvr>
                                      <p:tavLst>
                                        <p:tav tm="0">
                                          <p:val>
                                            <p:fltVal val="0"/>
                                          </p:val>
                                        </p:tav>
                                        <p:tav tm="100000">
                                          <p:val>
                                            <p:strVal val="#ppt_w"/>
                                          </p:val>
                                        </p:tav>
                                      </p:tavLst>
                                    </p:anim>
                                    <p:anim calcmode="lin" valueType="num">
                                      <p:cBhvr>
                                        <p:cTn id="15" dur="2000" fill="hold"/>
                                        <p:tgtEl>
                                          <p:spTgt spid="19"/>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2000" fill="hold"/>
                                        <p:tgtEl>
                                          <p:spTgt spid="20"/>
                                        </p:tgtEl>
                                        <p:attrNameLst>
                                          <p:attrName>ppt_w</p:attrName>
                                        </p:attrNameLst>
                                      </p:cBhvr>
                                      <p:tavLst>
                                        <p:tav tm="0">
                                          <p:val>
                                            <p:fltVal val="0"/>
                                          </p:val>
                                        </p:tav>
                                        <p:tav tm="100000">
                                          <p:val>
                                            <p:strVal val="#ppt_w"/>
                                          </p:val>
                                        </p:tav>
                                      </p:tavLst>
                                    </p:anim>
                                    <p:anim calcmode="lin" valueType="num">
                                      <p:cBhvr>
                                        <p:cTn id="19" dur="2000" fill="hold"/>
                                        <p:tgtEl>
                                          <p:spTgt spid="20"/>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2000" fill="hold"/>
                                        <p:tgtEl>
                                          <p:spTgt spid="21"/>
                                        </p:tgtEl>
                                        <p:attrNameLst>
                                          <p:attrName>ppt_w</p:attrName>
                                        </p:attrNameLst>
                                      </p:cBhvr>
                                      <p:tavLst>
                                        <p:tav tm="0">
                                          <p:val>
                                            <p:fltVal val="0"/>
                                          </p:val>
                                        </p:tav>
                                        <p:tav tm="100000">
                                          <p:val>
                                            <p:strVal val="#ppt_w"/>
                                          </p:val>
                                        </p:tav>
                                      </p:tavLst>
                                    </p:anim>
                                    <p:anim calcmode="lin" valueType="num">
                                      <p:cBhvr>
                                        <p:cTn id="23" dur="2000" fill="hold"/>
                                        <p:tgtEl>
                                          <p:spTgt spid="2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2000" fill="hold"/>
                                        <p:tgtEl>
                                          <p:spTgt spid="22"/>
                                        </p:tgtEl>
                                        <p:attrNameLst>
                                          <p:attrName>ppt_w</p:attrName>
                                        </p:attrNameLst>
                                      </p:cBhvr>
                                      <p:tavLst>
                                        <p:tav tm="0">
                                          <p:val>
                                            <p:fltVal val="0"/>
                                          </p:val>
                                        </p:tav>
                                        <p:tav tm="100000">
                                          <p:val>
                                            <p:strVal val="#ppt_w"/>
                                          </p:val>
                                        </p:tav>
                                      </p:tavLst>
                                    </p:anim>
                                    <p:anim calcmode="lin" valueType="num">
                                      <p:cBhvr>
                                        <p:cTn id="27" dur="2000" fill="hold"/>
                                        <p:tgtEl>
                                          <p:spTgt spid="2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2000" fill="hold"/>
                                        <p:tgtEl>
                                          <p:spTgt spid="23"/>
                                        </p:tgtEl>
                                        <p:attrNameLst>
                                          <p:attrName>ppt_w</p:attrName>
                                        </p:attrNameLst>
                                      </p:cBhvr>
                                      <p:tavLst>
                                        <p:tav tm="0">
                                          <p:val>
                                            <p:fltVal val="0"/>
                                          </p:val>
                                        </p:tav>
                                        <p:tav tm="100000">
                                          <p:val>
                                            <p:strVal val="#ppt_w"/>
                                          </p:val>
                                        </p:tav>
                                      </p:tavLst>
                                    </p:anim>
                                    <p:anim calcmode="lin" valueType="num">
                                      <p:cBhvr>
                                        <p:cTn id="31" dur="2000" fill="hold"/>
                                        <p:tgtEl>
                                          <p:spTgt spid="2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ppt_w</p:attrName>
                                        </p:attrNameLst>
                                      </p:cBhvr>
                                      <p:tavLst>
                                        <p:tav tm="0">
                                          <p:val>
                                            <p:fltVal val="0"/>
                                          </p:val>
                                        </p:tav>
                                        <p:tav tm="100000">
                                          <p:val>
                                            <p:strVal val="#ppt_w"/>
                                          </p:val>
                                        </p:tav>
                                      </p:tavLst>
                                    </p:anim>
                                    <p:anim calcmode="lin" valueType="num">
                                      <p:cBhvr>
                                        <p:cTn id="35" dur="2000" fill="hold"/>
                                        <p:tgtEl>
                                          <p:spTgt spid="2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2000" fill="hold"/>
                                        <p:tgtEl>
                                          <p:spTgt spid="25"/>
                                        </p:tgtEl>
                                        <p:attrNameLst>
                                          <p:attrName>ppt_w</p:attrName>
                                        </p:attrNameLst>
                                      </p:cBhvr>
                                      <p:tavLst>
                                        <p:tav tm="0">
                                          <p:val>
                                            <p:fltVal val="0"/>
                                          </p:val>
                                        </p:tav>
                                        <p:tav tm="100000">
                                          <p:val>
                                            <p:strVal val="#ppt_w"/>
                                          </p:val>
                                        </p:tav>
                                      </p:tavLst>
                                    </p:anim>
                                    <p:anim calcmode="lin" valueType="num">
                                      <p:cBhvr>
                                        <p:cTn id="39" dur="20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2000" fill="hold"/>
                                        <p:tgtEl>
                                          <p:spTgt spid="26"/>
                                        </p:tgtEl>
                                        <p:attrNameLst>
                                          <p:attrName>ppt_w</p:attrName>
                                        </p:attrNameLst>
                                      </p:cBhvr>
                                      <p:tavLst>
                                        <p:tav tm="0">
                                          <p:val>
                                            <p:fltVal val="0"/>
                                          </p:val>
                                        </p:tav>
                                        <p:tav tm="100000">
                                          <p:val>
                                            <p:strVal val="#ppt_w"/>
                                          </p:val>
                                        </p:tav>
                                      </p:tavLst>
                                    </p:anim>
                                    <p:anim calcmode="lin" valueType="num">
                                      <p:cBhvr>
                                        <p:cTn id="43" dur="2000" fill="hold"/>
                                        <p:tgtEl>
                                          <p:spTgt spid="26"/>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2000" fill="hold"/>
                                        <p:tgtEl>
                                          <p:spTgt spid="27"/>
                                        </p:tgtEl>
                                        <p:attrNameLst>
                                          <p:attrName>ppt_w</p:attrName>
                                        </p:attrNameLst>
                                      </p:cBhvr>
                                      <p:tavLst>
                                        <p:tav tm="0">
                                          <p:val>
                                            <p:fltVal val="0"/>
                                          </p:val>
                                        </p:tav>
                                        <p:tav tm="100000">
                                          <p:val>
                                            <p:strVal val="#ppt_w"/>
                                          </p:val>
                                        </p:tav>
                                      </p:tavLst>
                                    </p:anim>
                                    <p:anim calcmode="lin" valueType="num">
                                      <p:cBhvr>
                                        <p:cTn id="47" dur="2000" fill="hold"/>
                                        <p:tgtEl>
                                          <p:spTgt spid="27"/>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2000" fill="hold"/>
                                        <p:tgtEl>
                                          <p:spTgt spid="28"/>
                                        </p:tgtEl>
                                        <p:attrNameLst>
                                          <p:attrName>ppt_w</p:attrName>
                                        </p:attrNameLst>
                                      </p:cBhvr>
                                      <p:tavLst>
                                        <p:tav tm="0">
                                          <p:val>
                                            <p:fltVal val="0"/>
                                          </p:val>
                                        </p:tav>
                                        <p:tav tm="100000">
                                          <p:val>
                                            <p:strVal val="#ppt_w"/>
                                          </p:val>
                                        </p:tav>
                                      </p:tavLst>
                                    </p:anim>
                                    <p:anim calcmode="lin" valueType="num">
                                      <p:cBhvr>
                                        <p:cTn id="51" dur="2000" fill="hold"/>
                                        <p:tgtEl>
                                          <p:spTgt spid="28"/>
                                        </p:tgtEl>
                                        <p:attrNameLst>
                                          <p:attrName>ppt_h</p:attrName>
                                        </p:attrNameLst>
                                      </p:cBhvr>
                                      <p:tavLst>
                                        <p:tav tm="0">
                                          <p:val>
                                            <p:fltVal val="0"/>
                                          </p:val>
                                        </p:tav>
                                        <p:tav tm="100000">
                                          <p:val>
                                            <p:strVal val="#ppt_h"/>
                                          </p:val>
                                        </p:tav>
                                      </p:tavLst>
                                    </p:anim>
                                  </p:childTnLst>
                                </p:cTn>
                              </p:par>
                              <p:par>
                                <p:cTn id="52" presetID="26" presetClass="emph" presetSubtype="0" repeatCount="indefinite" fill="hold" grpId="1" nodeType="withEffect">
                                  <p:stCondLst>
                                    <p:cond delay="0"/>
                                  </p:stCondLst>
                                  <p:childTnLst>
                                    <p:animEffect transition="out" filter="fade">
                                      <p:cBhvr>
                                        <p:cTn id="53" dur="1000" tmFilter="0, 0; .2, .5; .8, .5; 1, 0"/>
                                        <p:tgtEl>
                                          <p:spTgt spid="5"/>
                                        </p:tgtEl>
                                      </p:cBhvr>
                                    </p:animEffect>
                                    <p:animScale>
                                      <p:cBhvr>
                                        <p:cTn id="54" dur="500" autoRev="1" fill="hold"/>
                                        <p:tgtEl>
                                          <p:spTgt spid="5"/>
                                        </p:tgtEl>
                                      </p:cBhvr>
                                      <p:by x="105000" y="105000"/>
                                    </p:animScale>
                                  </p:childTnLst>
                                </p:cTn>
                              </p:par>
                              <p:par>
                                <p:cTn id="55" presetID="26" presetClass="emph" presetSubtype="0" repeatCount="indefinite" fill="hold" grpId="1" nodeType="withEffect">
                                  <p:stCondLst>
                                    <p:cond delay="0"/>
                                  </p:stCondLst>
                                  <p:childTnLst>
                                    <p:animEffect transition="out" filter="fade">
                                      <p:cBhvr>
                                        <p:cTn id="56" dur="3000" tmFilter="0, 0; .2, .5; .8, .5; 1, 0"/>
                                        <p:tgtEl>
                                          <p:spTgt spid="19"/>
                                        </p:tgtEl>
                                      </p:cBhvr>
                                    </p:animEffect>
                                    <p:animScale>
                                      <p:cBhvr>
                                        <p:cTn id="57" dur="1500" autoRev="1" fill="hold"/>
                                        <p:tgtEl>
                                          <p:spTgt spid="19"/>
                                        </p:tgtEl>
                                      </p:cBhvr>
                                      <p:by x="105000" y="105000"/>
                                    </p:animScale>
                                  </p:childTnLst>
                                </p:cTn>
                              </p:par>
                              <p:par>
                                <p:cTn id="58" presetID="26" presetClass="emph" presetSubtype="0" repeatCount="indefinite" fill="hold" grpId="1" nodeType="withEffect">
                                  <p:stCondLst>
                                    <p:cond delay="0"/>
                                  </p:stCondLst>
                                  <p:childTnLst>
                                    <p:animEffect transition="out" filter="fade">
                                      <p:cBhvr>
                                        <p:cTn id="59" dur="1000" tmFilter="0, 0; .2, .5; .8, .5; 1, 0"/>
                                        <p:tgtEl>
                                          <p:spTgt spid="20"/>
                                        </p:tgtEl>
                                      </p:cBhvr>
                                    </p:animEffect>
                                    <p:animScale>
                                      <p:cBhvr>
                                        <p:cTn id="60" dur="500" autoRev="1" fill="hold"/>
                                        <p:tgtEl>
                                          <p:spTgt spid="20"/>
                                        </p:tgtEl>
                                      </p:cBhvr>
                                      <p:by x="105000" y="105000"/>
                                    </p:animScale>
                                  </p:childTnLst>
                                </p:cTn>
                              </p:par>
                              <p:par>
                                <p:cTn id="61" presetID="26" presetClass="emph" presetSubtype="0" repeatCount="indefinite" fill="hold" grpId="1" nodeType="withEffect">
                                  <p:stCondLst>
                                    <p:cond delay="0"/>
                                  </p:stCondLst>
                                  <p:childTnLst>
                                    <p:animEffect transition="out" filter="fade">
                                      <p:cBhvr>
                                        <p:cTn id="62" dur="3000" tmFilter="0, 0; .2, .5; .8, .5; 1, 0"/>
                                        <p:tgtEl>
                                          <p:spTgt spid="21"/>
                                        </p:tgtEl>
                                      </p:cBhvr>
                                    </p:animEffect>
                                    <p:animScale>
                                      <p:cBhvr>
                                        <p:cTn id="63" dur="1500" autoRev="1" fill="hold"/>
                                        <p:tgtEl>
                                          <p:spTgt spid="21"/>
                                        </p:tgtEl>
                                      </p:cBhvr>
                                      <p:by x="105000" y="105000"/>
                                    </p:animScale>
                                  </p:childTnLst>
                                </p:cTn>
                              </p:par>
                              <p:par>
                                <p:cTn id="64" presetID="26" presetClass="emph" presetSubtype="0" repeatCount="indefinite" fill="hold" grpId="1" nodeType="withEffect">
                                  <p:stCondLst>
                                    <p:cond delay="0"/>
                                  </p:stCondLst>
                                  <p:childTnLst>
                                    <p:animEffect transition="out" filter="fade">
                                      <p:cBhvr>
                                        <p:cTn id="65" dur="1000" tmFilter="0, 0; .2, .5; .8, .5; 1, 0"/>
                                        <p:tgtEl>
                                          <p:spTgt spid="22"/>
                                        </p:tgtEl>
                                      </p:cBhvr>
                                    </p:animEffect>
                                    <p:animScale>
                                      <p:cBhvr>
                                        <p:cTn id="66" dur="500" autoRev="1" fill="hold"/>
                                        <p:tgtEl>
                                          <p:spTgt spid="22"/>
                                        </p:tgtEl>
                                      </p:cBhvr>
                                      <p:by x="105000" y="105000"/>
                                    </p:animScale>
                                  </p:childTnLst>
                                </p:cTn>
                              </p:par>
                              <p:par>
                                <p:cTn id="67" presetID="26" presetClass="emph" presetSubtype="0" repeatCount="indefinite" fill="hold" grpId="1" nodeType="withEffect">
                                  <p:stCondLst>
                                    <p:cond delay="0"/>
                                  </p:stCondLst>
                                  <p:childTnLst>
                                    <p:animEffect transition="out" filter="fade">
                                      <p:cBhvr>
                                        <p:cTn id="68" dur="1000" tmFilter="0, 0; .2, .5; .8, .5; 1, 0"/>
                                        <p:tgtEl>
                                          <p:spTgt spid="23"/>
                                        </p:tgtEl>
                                      </p:cBhvr>
                                    </p:animEffect>
                                    <p:animScale>
                                      <p:cBhvr>
                                        <p:cTn id="69" dur="500" autoRev="1" fill="hold"/>
                                        <p:tgtEl>
                                          <p:spTgt spid="23"/>
                                        </p:tgtEl>
                                      </p:cBhvr>
                                      <p:by x="105000" y="105000"/>
                                    </p:animScale>
                                  </p:childTnLst>
                                </p:cTn>
                              </p:par>
                              <p:par>
                                <p:cTn id="70" presetID="26" presetClass="emph" presetSubtype="0" repeatCount="indefinite" fill="hold" grpId="1" nodeType="withEffect">
                                  <p:stCondLst>
                                    <p:cond delay="0"/>
                                  </p:stCondLst>
                                  <p:childTnLst>
                                    <p:animEffect transition="out" filter="fade">
                                      <p:cBhvr>
                                        <p:cTn id="71" dur="3000" tmFilter="0, 0; .2, .5; .8, .5; 1, 0"/>
                                        <p:tgtEl>
                                          <p:spTgt spid="24"/>
                                        </p:tgtEl>
                                      </p:cBhvr>
                                    </p:animEffect>
                                    <p:animScale>
                                      <p:cBhvr>
                                        <p:cTn id="72" dur="1500" autoRev="1" fill="hold"/>
                                        <p:tgtEl>
                                          <p:spTgt spid="24"/>
                                        </p:tgtEl>
                                      </p:cBhvr>
                                      <p:by x="105000" y="105000"/>
                                    </p:animScale>
                                  </p:childTnLst>
                                </p:cTn>
                              </p:par>
                              <p:par>
                                <p:cTn id="73" presetID="26" presetClass="emph" presetSubtype="0" repeatCount="indefinite" fill="hold" grpId="1" nodeType="withEffect">
                                  <p:stCondLst>
                                    <p:cond delay="0"/>
                                  </p:stCondLst>
                                  <p:childTnLst>
                                    <p:animEffect transition="out" filter="fade">
                                      <p:cBhvr>
                                        <p:cTn id="74" dur="1000" tmFilter="0, 0; .2, .5; .8, .5; 1, 0"/>
                                        <p:tgtEl>
                                          <p:spTgt spid="25"/>
                                        </p:tgtEl>
                                      </p:cBhvr>
                                    </p:animEffect>
                                    <p:animScale>
                                      <p:cBhvr>
                                        <p:cTn id="75" dur="500" autoRev="1" fill="hold"/>
                                        <p:tgtEl>
                                          <p:spTgt spid="25"/>
                                        </p:tgtEl>
                                      </p:cBhvr>
                                      <p:by x="105000" y="105000"/>
                                    </p:animScale>
                                  </p:childTnLst>
                                </p:cTn>
                              </p:par>
                              <p:par>
                                <p:cTn id="76" presetID="26" presetClass="emph" presetSubtype="0" repeatCount="indefinite" fill="hold" grpId="1" nodeType="withEffect">
                                  <p:stCondLst>
                                    <p:cond delay="0"/>
                                  </p:stCondLst>
                                  <p:childTnLst>
                                    <p:animEffect transition="out" filter="fade">
                                      <p:cBhvr>
                                        <p:cTn id="77" dur="1000" tmFilter="0, 0; .2, .5; .8, .5; 1, 0"/>
                                        <p:tgtEl>
                                          <p:spTgt spid="26"/>
                                        </p:tgtEl>
                                      </p:cBhvr>
                                    </p:animEffect>
                                    <p:animScale>
                                      <p:cBhvr>
                                        <p:cTn id="78" dur="500" autoRev="1" fill="hold"/>
                                        <p:tgtEl>
                                          <p:spTgt spid="26"/>
                                        </p:tgtEl>
                                      </p:cBhvr>
                                      <p:by x="105000" y="105000"/>
                                    </p:animScale>
                                  </p:childTnLst>
                                </p:cTn>
                              </p:par>
                              <p:par>
                                <p:cTn id="79" presetID="26" presetClass="emph" presetSubtype="0" repeatCount="indefinite" fill="hold" grpId="1" nodeType="withEffect">
                                  <p:stCondLst>
                                    <p:cond delay="0"/>
                                  </p:stCondLst>
                                  <p:childTnLst>
                                    <p:animEffect transition="out" filter="fade">
                                      <p:cBhvr>
                                        <p:cTn id="80" dur="3000" tmFilter="0, 0; .2, .5; .8, .5; 1, 0"/>
                                        <p:tgtEl>
                                          <p:spTgt spid="27"/>
                                        </p:tgtEl>
                                      </p:cBhvr>
                                    </p:animEffect>
                                    <p:animScale>
                                      <p:cBhvr>
                                        <p:cTn id="81" dur="1500" autoRev="1" fill="hold"/>
                                        <p:tgtEl>
                                          <p:spTgt spid="27"/>
                                        </p:tgtEl>
                                      </p:cBhvr>
                                      <p:by x="105000" y="105000"/>
                                    </p:animScale>
                                  </p:childTnLst>
                                </p:cTn>
                              </p:par>
                              <p:par>
                                <p:cTn id="82" presetID="26" presetClass="emph" presetSubtype="0" repeatCount="indefinite" fill="hold" grpId="1" nodeType="withEffect">
                                  <p:stCondLst>
                                    <p:cond delay="0"/>
                                  </p:stCondLst>
                                  <p:childTnLst>
                                    <p:animEffect transition="out" filter="fade">
                                      <p:cBhvr>
                                        <p:cTn id="83" dur="1000" tmFilter="0, 0; .2, .5; .8, .5; 1, 0"/>
                                        <p:tgtEl>
                                          <p:spTgt spid="28"/>
                                        </p:tgtEl>
                                      </p:cBhvr>
                                    </p:animEffect>
                                    <p:animScale>
                                      <p:cBhvr>
                                        <p:cTn id="84" dur="500" autoRev="1" fill="hold"/>
                                        <p:tgtEl>
                                          <p:spTgt spid="28"/>
                                        </p:tgtEl>
                                      </p:cBhvr>
                                      <p:by x="105000" y="105000"/>
                                    </p:animScale>
                                  </p:childTnLst>
                                </p:cTn>
                              </p:par>
                              <p:par>
                                <p:cTn id="85" presetID="23" presetClass="entr" presetSubtype="16"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2000" fill="hold"/>
                                        <p:tgtEl>
                                          <p:spTgt spid="29"/>
                                        </p:tgtEl>
                                        <p:attrNameLst>
                                          <p:attrName>ppt_w</p:attrName>
                                        </p:attrNameLst>
                                      </p:cBhvr>
                                      <p:tavLst>
                                        <p:tav tm="0">
                                          <p:val>
                                            <p:fltVal val="0"/>
                                          </p:val>
                                        </p:tav>
                                        <p:tav tm="100000">
                                          <p:val>
                                            <p:strVal val="#ppt_w"/>
                                          </p:val>
                                        </p:tav>
                                      </p:tavLst>
                                    </p:anim>
                                    <p:anim calcmode="lin" valueType="num">
                                      <p:cBhvr>
                                        <p:cTn id="88" dur="2000" fill="hold"/>
                                        <p:tgtEl>
                                          <p:spTgt spid="29"/>
                                        </p:tgtEl>
                                        <p:attrNameLst>
                                          <p:attrName>ppt_h</p:attrName>
                                        </p:attrNameLst>
                                      </p:cBhvr>
                                      <p:tavLst>
                                        <p:tav tm="0">
                                          <p:val>
                                            <p:fltVal val="0"/>
                                          </p:val>
                                        </p:tav>
                                        <p:tav tm="100000">
                                          <p:val>
                                            <p:strVal val="#ppt_h"/>
                                          </p:val>
                                        </p:tav>
                                      </p:tavLst>
                                    </p:anim>
                                  </p:childTnLst>
                                </p:cTn>
                              </p:par>
                              <p:par>
                                <p:cTn id="89" presetID="8" presetClass="emph" presetSubtype="0" repeatCount="indefinite" fill="hold" grpId="1" nodeType="withEffect">
                                  <p:stCondLst>
                                    <p:cond delay="0"/>
                                  </p:stCondLst>
                                  <p:childTnLst>
                                    <p:animRot by="21600000">
                                      <p:cBhvr>
                                        <p:cTn id="90" dur="5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4" presetClass="entr" presetSubtype="1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randombar(horizontal)">
                      <p:cBhvr>
                        <p:cTn dur="1000"/>
                        <p:tgtEl>
                          <p:spTgt spid="15"/>
                        </p:tgtEl>
                      </p:cBhvr>
                    </p:animEffect>
                  </p:childTnLst>
                </p:cTn>
              </p:par>
            </p:tnLst>
          </p:tmpl>
        </p:tmplLst>
      </p:bldP>
      <p:bldP spid="5" grpId="0" animBg="1"/>
      <p:bldP spid="5"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28" grpId="0" animBg="1"/>
      <p:bldP spid="28"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og kun det)">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F96854A2-8C74-BA42-92C9-48619FA5F0CD}"/>
              </a:ext>
            </a:extLst>
          </p:cNvPr>
          <p:cNvPicPr>
            <a:picLocks noChangeAspect="1"/>
          </p:cNvPicPr>
          <p:nvPr userDrawn="1"/>
        </p:nvPicPr>
        <p:blipFill>
          <a:blip r:embed="rId2"/>
          <a:stretch>
            <a:fillRect/>
          </a:stretch>
        </p:blipFill>
        <p:spPr>
          <a:xfrm>
            <a:off x="1029" y="1737"/>
            <a:ext cx="12192000" cy="6855683"/>
          </a:xfrm>
          <a:prstGeom prst="rect">
            <a:avLst/>
          </a:prstGeom>
        </p:spPr>
      </p:pic>
      <p:sp>
        <p:nvSpPr>
          <p:cNvPr id="20" name="Text Placeholder 11"/>
          <p:cNvSpPr>
            <a:spLocks noGrp="1"/>
          </p:cNvSpPr>
          <p:nvPr>
            <p:ph type="body" sz="quarter" idx="14" hasCustomPrompt="1"/>
          </p:nvPr>
        </p:nvSpPr>
        <p:spPr>
          <a:xfrm>
            <a:off x="1079725" y="1425791"/>
            <a:ext cx="5531627" cy="4573526"/>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627" h="4168849">
                <a:moveTo>
                  <a:pt x="0" y="6184"/>
                </a:moveTo>
                <a:lnTo>
                  <a:pt x="5531627" y="0"/>
                </a:lnTo>
                <a:lnTo>
                  <a:pt x="4565982" y="4168849"/>
                </a:lnTo>
                <a:lnTo>
                  <a:pt x="0" y="4160514"/>
                </a:lnTo>
                <a:lnTo>
                  <a:pt x="0" y="6184"/>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108194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Enter Agenda</a:t>
            </a:r>
            <a:endParaRPr lang="en-US" dirty="0"/>
          </a:p>
        </p:txBody>
      </p:sp>
    </p:spTree>
    <p:extLst>
      <p:ext uri="{BB962C8B-B14F-4D97-AF65-F5344CB8AC3E}">
        <p14:creationId xmlns:p14="http://schemas.microsoft.com/office/powerpoint/2010/main" val="2600085202"/>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351513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 id="2147483803" r:id="rId49"/>
    <p:sldLayoutId id="2147483804" r:id="rId50"/>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pricing/member-offers/msdn-benefits-details/?WT.mc_id=A261C142F" TargetMode="External"/><Relationship Id="rId2" Type="http://schemas.openxmlformats.org/officeDocument/2006/relationships/hyperlink" Target="https://azure.microsoft.com/pricing/free-trial/"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4517"/>
            <a:ext cx="12293600" cy="6917620"/>
          </a:xfrm>
          <a:prstGeom prst="rect">
            <a:avLst/>
          </a:prstGeom>
        </p:spPr>
      </p:pic>
      <p:sp>
        <p:nvSpPr>
          <p:cNvPr id="5" name="Text Placeholder 4"/>
          <p:cNvSpPr>
            <a:spLocks noGrp="1"/>
          </p:cNvSpPr>
          <p:nvPr>
            <p:ph type="body" sz="quarter" idx="10"/>
          </p:nvPr>
        </p:nvSpPr>
        <p:spPr>
          <a:xfrm>
            <a:off x="1128888" y="2303124"/>
            <a:ext cx="10094635" cy="2257588"/>
          </a:xfrm>
        </p:spPr>
        <p:txBody>
          <a:bodyPr>
            <a:noAutofit/>
          </a:bodyPr>
          <a:lstStyle/>
          <a:p>
            <a:r>
              <a:rPr lang="en-US" b="1" dirty="0" err="1" smtClean="0">
                <a:latin typeface="Source Sans Pro" panose="020B0503030403020204" pitchFamily="34" charset="0"/>
                <a:ea typeface="Source Sans Pro" panose="020B0503030403020204" pitchFamily="34" charset="0"/>
              </a:rPr>
              <a:t>Xamarin</a:t>
            </a:r>
            <a:r>
              <a:rPr lang="en-US" b="1" dirty="0" smtClean="0">
                <a:latin typeface="Source Sans Pro" panose="020B0503030403020204" pitchFamily="34" charset="0"/>
                <a:ea typeface="Source Sans Pro" panose="020B0503030403020204" pitchFamily="34" charset="0"/>
              </a:rPr>
              <a:t> App Kickoff –Workshop Series no. 1</a:t>
            </a:r>
            <a:endParaRPr lang="nb-NO" b="1" dirty="0">
              <a:latin typeface="Source Sans Pro" panose="020B0503030403020204" pitchFamily="34" charset="0"/>
              <a:ea typeface="Source Sans Pro" panose="020B0503030403020204" pitchFamily="34" charset="0"/>
            </a:endParaRPr>
          </a:p>
        </p:txBody>
      </p:sp>
      <p:sp>
        <p:nvSpPr>
          <p:cNvPr id="6" name="Text Placeholder 5"/>
          <p:cNvSpPr>
            <a:spLocks noGrp="1"/>
          </p:cNvSpPr>
          <p:nvPr>
            <p:ph type="body" sz="quarter" idx="12"/>
          </p:nvPr>
        </p:nvSpPr>
        <p:spPr>
          <a:xfrm>
            <a:off x="1128889" y="2050054"/>
            <a:ext cx="4880361" cy="506140"/>
          </a:xfrm>
        </p:spPr>
        <p:txBody>
          <a:bodyPr>
            <a:normAutofit lnSpcReduction="10000"/>
          </a:bodyPr>
          <a:lstStyle/>
          <a:p>
            <a:r>
              <a:rPr lang="nb-NO" dirty="0" smtClean="0">
                <a:latin typeface="Calibri Light" panose="020F0302020204030204" pitchFamily="34" charset="0"/>
                <a:cs typeface="Calibri Light" panose="020F0302020204030204" pitchFamily="34" charset="0"/>
              </a:rPr>
              <a:t>Oslo Xamarin Meetup</a:t>
            </a:r>
            <a:endParaRPr lang="nb-NO" dirty="0">
              <a:latin typeface="Calibri Light" panose="020F0302020204030204" pitchFamily="34" charset="0"/>
              <a:cs typeface="Calibri Light" panose="020F0302020204030204" pitchFamily="34" charset="0"/>
            </a:endParaRPr>
          </a:p>
        </p:txBody>
      </p:sp>
      <p:sp>
        <p:nvSpPr>
          <p:cNvPr id="7" name="Text Placeholder 6"/>
          <p:cNvSpPr>
            <a:spLocks noGrp="1"/>
          </p:cNvSpPr>
          <p:nvPr>
            <p:ph type="body" sz="quarter" idx="13"/>
          </p:nvPr>
        </p:nvSpPr>
        <p:spPr>
          <a:xfrm>
            <a:off x="1128889" y="4801069"/>
            <a:ext cx="3838222" cy="418161"/>
          </a:xfrm>
        </p:spPr>
        <p:txBody>
          <a:bodyPr>
            <a:normAutofit/>
          </a:bodyPr>
          <a:lstStyle/>
          <a:p>
            <a:r>
              <a:rPr lang="nb-NO" dirty="0" smtClean="0"/>
              <a:t>By Monica B. Tvedt, </a:t>
            </a:r>
            <a:r>
              <a:rPr lang="nb-NO" dirty="0" smtClean="0"/>
              <a:t>10.01.2018</a:t>
            </a:r>
            <a:endParaRPr lang="nb-NO" dirty="0"/>
          </a:p>
        </p:txBody>
      </p:sp>
      <p:sp>
        <p:nvSpPr>
          <p:cNvPr id="4" name="Rectangle 3"/>
          <p:cNvSpPr/>
          <p:nvPr/>
        </p:nvSpPr>
        <p:spPr>
          <a:xfrm>
            <a:off x="9527458" y="-59265"/>
            <a:ext cx="1696065" cy="18438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292" name="Picture 4" descr="Bilderesulta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749" y="226323"/>
            <a:ext cx="1451999" cy="145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457200" indent="-457200">
              <a:buFont typeface="+mj-lt"/>
              <a:buAutoNum type="arabicPeriod"/>
            </a:pPr>
            <a:r>
              <a:rPr lang="nb-NO" dirty="0" err="1" smtClean="0"/>
              <a:t>Remove</a:t>
            </a:r>
            <a:r>
              <a:rPr lang="nb-NO" dirty="0" smtClean="0"/>
              <a:t> </a:t>
            </a:r>
            <a:r>
              <a:rPr lang="nb-NO" dirty="0" err="1" smtClean="0"/>
              <a:t>the</a:t>
            </a:r>
            <a:r>
              <a:rPr lang="nb-NO" dirty="0" smtClean="0"/>
              <a:t> </a:t>
            </a:r>
            <a:r>
              <a:rPr lang="nb-NO" dirty="0" err="1" smtClean="0"/>
              <a:t>MainPage.Xaml</a:t>
            </a:r>
            <a:r>
              <a:rPr lang="nb-NO" dirty="0" smtClean="0"/>
              <a:t> </a:t>
            </a:r>
            <a:r>
              <a:rPr lang="nb-NO" dirty="0" err="1" smtClean="0"/>
              <a:t>page</a:t>
            </a:r>
            <a:endParaRPr lang="nb-NO" dirty="0" smtClean="0"/>
          </a:p>
          <a:p>
            <a:pPr marL="457200" indent="-457200">
              <a:buFont typeface="+mj-lt"/>
              <a:buAutoNum type="arabicPeriod"/>
            </a:pPr>
            <a:r>
              <a:rPr lang="nb-NO" dirty="0" err="1" smtClean="0"/>
              <a:t>Add</a:t>
            </a:r>
            <a:r>
              <a:rPr lang="nb-NO" dirty="0" smtClean="0"/>
              <a:t> </a:t>
            </a:r>
            <a:r>
              <a:rPr lang="nb-NO" dirty="0" err="1" smtClean="0"/>
              <a:t>the</a:t>
            </a:r>
            <a:r>
              <a:rPr lang="nb-NO" dirty="0" smtClean="0"/>
              <a:t> </a:t>
            </a:r>
            <a:r>
              <a:rPr lang="nb-NO" dirty="0" err="1" smtClean="0"/>
              <a:t>following</a:t>
            </a:r>
            <a:r>
              <a:rPr lang="nb-NO" dirty="0" smtClean="0"/>
              <a:t> folders: </a:t>
            </a:r>
            <a:r>
              <a:rPr lang="nb-NO" dirty="0" err="1" smtClean="0"/>
              <a:t>Views</a:t>
            </a:r>
            <a:r>
              <a:rPr lang="nb-NO" dirty="0" smtClean="0"/>
              <a:t>, Services, </a:t>
            </a:r>
            <a:r>
              <a:rPr lang="nb-NO" dirty="0" err="1" smtClean="0"/>
              <a:t>Repositories</a:t>
            </a:r>
            <a:r>
              <a:rPr lang="nb-NO" dirty="0" smtClean="0"/>
              <a:t>, </a:t>
            </a:r>
            <a:r>
              <a:rPr lang="nb-NO" dirty="0" smtClean="0"/>
              <a:t>Models, </a:t>
            </a:r>
            <a:r>
              <a:rPr lang="nb-NO" dirty="0" err="1" smtClean="0"/>
              <a:t>UIControls</a:t>
            </a:r>
            <a:endParaRPr lang="nb-NO" dirty="0" smtClean="0"/>
          </a:p>
          <a:p>
            <a:pPr marL="457200" indent="-457200">
              <a:buFont typeface="+mj-lt"/>
              <a:buAutoNum type="arabicPeriod"/>
            </a:pPr>
            <a:r>
              <a:rPr lang="nb-NO" dirty="0" err="1"/>
              <a:t>C</a:t>
            </a:r>
            <a:r>
              <a:rPr lang="nb-NO" dirty="0" err="1" smtClean="0"/>
              <a:t>reate</a:t>
            </a:r>
            <a:r>
              <a:rPr lang="nb-NO" dirty="0" smtClean="0"/>
              <a:t> a </a:t>
            </a:r>
            <a:r>
              <a:rPr lang="nb-NO" dirty="0" err="1" smtClean="0"/>
              <a:t>new</a:t>
            </a:r>
            <a:r>
              <a:rPr lang="nb-NO" dirty="0" smtClean="0"/>
              <a:t> </a:t>
            </a:r>
            <a:r>
              <a:rPr lang="nb-NO" dirty="0" err="1" smtClean="0"/>
              <a:t>content</a:t>
            </a:r>
            <a:r>
              <a:rPr lang="nb-NO" dirty="0" smtClean="0"/>
              <a:t> </a:t>
            </a:r>
            <a:r>
              <a:rPr lang="nb-NO" dirty="0" err="1" smtClean="0"/>
              <a:t>Xaml</a:t>
            </a:r>
            <a:r>
              <a:rPr lang="nb-NO" dirty="0" smtClean="0"/>
              <a:t> </a:t>
            </a:r>
            <a:r>
              <a:rPr lang="nb-NO" dirty="0" err="1" smtClean="0"/>
              <a:t>page</a:t>
            </a:r>
            <a:r>
              <a:rPr lang="nb-NO" dirty="0" smtClean="0"/>
              <a:t> </a:t>
            </a:r>
            <a:r>
              <a:rPr lang="nb-NO" dirty="0" smtClean="0"/>
              <a:t>«</a:t>
            </a:r>
            <a:r>
              <a:rPr lang="nb-NO" dirty="0" err="1" smtClean="0"/>
              <a:t>OnboardingPage</a:t>
            </a:r>
            <a:r>
              <a:rPr lang="nb-NO" dirty="0" smtClean="0"/>
              <a:t>» </a:t>
            </a:r>
            <a:r>
              <a:rPr lang="nb-NO" dirty="0" smtClean="0"/>
              <a:t>and </a:t>
            </a:r>
            <a:r>
              <a:rPr lang="nb-NO" dirty="0" err="1" smtClean="0"/>
              <a:t>place</a:t>
            </a:r>
            <a:r>
              <a:rPr lang="nb-NO" dirty="0" smtClean="0"/>
              <a:t> it </a:t>
            </a:r>
            <a:r>
              <a:rPr lang="nb-NO" dirty="0" err="1" smtClean="0"/>
              <a:t>inside</a:t>
            </a:r>
            <a:r>
              <a:rPr lang="nb-NO" dirty="0" smtClean="0"/>
              <a:t> </a:t>
            </a:r>
            <a:r>
              <a:rPr lang="nb-NO" dirty="0" err="1" smtClean="0"/>
              <a:t>the</a:t>
            </a:r>
            <a:r>
              <a:rPr lang="nb-NO" dirty="0" smtClean="0"/>
              <a:t> «</a:t>
            </a:r>
            <a:r>
              <a:rPr lang="nb-NO" dirty="0" err="1" smtClean="0"/>
              <a:t>Views</a:t>
            </a:r>
            <a:r>
              <a:rPr lang="nb-NO" dirty="0" smtClean="0"/>
              <a:t>» folder</a:t>
            </a:r>
            <a:r>
              <a:rPr lang="nb-NO" dirty="0" smtClean="0"/>
              <a:t>.</a:t>
            </a:r>
          </a:p>
          <a:p>
            <a:pPr marL="457200" indent="-457200">
              <a:buFont typeface="+mj-lt"/>
              <a:buAutoNum type="arabicPeriod"/>
            </a:pPr>
            <a:r>
              <a:rPr lang="nb-NO" dirty="0"/>
              <a:t>Open </a:t>
            </a:r>
            <a:r>
              <a:rPr lang="nb-NO" dirty="0" err="1"/>
              <a:t>App.xaml</a:t>
            </a:r>
            <a:r>
              <a:rPr lang="nb-NO" dirty="0"/>
              <a:t> </a:t>
            </a:r>
            <a:r>
              <a:rPr lang="nb-NO" dirty="0" err="1"/>
              <a:t>code</a:t>
            </a:r>
            <a:r>
              <a:rPr lang="nb-NO" dirty="0"/>
              <a:t>-</a:t>
            </a:r>
            <a:r>
              <a:rPr lang="nb-NO" dirty="0" err="1"/>
              <a:t>behind</a:t>
            </a:r>
            <a:r>
              <a:rPr lang="nb-NO" dirty="0"/>
              <a:t>-file and </a:t>
            </a:r>
            <a:r>
              <a:rPr lang="nb-NO" dirty="0" err="1"/>
              <a:t>change</a:t>
            </a:r>
            <a:r>
              <a:rPr lang="nb-NO" dirty="0"/>
              <a:t>:</a:t>
            </a:r>
            <a:br>
              <a:rPr lang="nb-NO" dirty="0"/>
            </a:br>
            <a:r>
              <a:rPr lang="nb-NO" dirty="0"/>
              <a:t>«</a:t>
            </a:r>
            <a:r>
              <a:rPr lang="nb-NO" dirty="0" err="1"/>
              <a:t>MainPage</a:t>
            </a:r>
            <a:r>
              <a:rPr lang="nb-NO" dirty="0"/>
              <a:t> = </a:t>
            </a:r>
            <a:r>
              <a:rPr lang="nb-NO" dirty="0" err="1"/>
              <a:t>new</a:t>
            </a:r>
            <a:r>
              <a:rPr lang="nb-NO" dirty="0"/>
              <a:t> </a:t>
            </a:r>
            <a:r>
              <a:rPr lang="nb-NO" dirty="0" err="1"/>
              <a:t>MainPage</a:t>
            </a:r>
            <a:r>
              <a:rPr lang="nb-NO" dirty="0"/>
              <a:t>();» to</a:t>
            </a:r>
            <a:br>
              <a:rPr lang="nb-NO" dirty="0"/>
            </a:br>
            <a:r>
              <a:rPr lang="nb-NO" dirty="0"/>
              <a:t>«</a:t>
            </a:r>
            <a:r>
              <a:rPr lang="nb-NO" dirty="0" err="1"/>
              <a:t>MainPage</a:t>
            </a:r>
            <a:r>
              <a:rPr lang="nb-NO" dirty="0"/>
              <a:t> = </a:t>
            </a:r>
            <a:r>
              <a:rPr lang="nb-NO" dirty="0" err="1"/>
              <a:t>new</a:t>
            </a:r>
            <a:r>
              <a:rPr lang="nb-NO" dirty="0"/>
              <a:t> </a:t>
            </a:r>
            <a:r>
              <a:rPr lang="nb-NO" dirty="0" err="1" smtClean="0"/>
              <a:t>OnboardingPage</a:t>
            </a:r>
            <a:r>
              <a:rPr lang="nb-NO" dirty="0" smtClean="0"/>
              <a:t>();»</a:t>
            </a:r>
            <a:r>
              <a:rPr lang="nb-NO" dirty="0"/>
              <a:t/>
            </a:r>
            <a:br>
              <a:rPr lang="nb-NO" dirty="0"/>
            </a:br>
            <a:r>
              <a:rPr lang="nb-NO" dirty="0"/>
              <a:t/>
            </a:r>
            <a:br>
              <a:rPr lang="nb-NO" dirty="0"/>
            </a:br>
            <a:r>
              <a:rPr lang="nb-NO" dirty="0"/>
              <a:t>and </a:t>
            </a:r>
            <a:r>
              <a:rPr lang="nb-NO" dirty="0" err="1"/>
              <a:t>add</a:t>
            </a:r>
            <a:r>
              <a:rPr lang="nb-NO" dirty="0"/>
              <a:t> «</a:t>
            </a:r>
            <a:r>
              <a:rPr lang="nb-NO" dirty="0" err="1"/>
              <a:t>using</a:t>
            </a:r>
            <a:r>
              <a:rPr lang="nb-NO" dirty="0"/>
              <a:t> </a:t>
            </a:r>
            <a:r>
              <a:rPr lang="nb-NO" dirty="0" err="1"/>
              <a:t>XamGoals</a:t>
            </a:r>
            <a:r>
              <a:rPr lang="nb-NO" dirty="0" err="1" smtClean="0"/>
              <a:t>.Views</a:t>
            </a:r>
            <a:r>
              <a:rPr lang="nb-NO" dirty="0"/>
              <a:t>;» at </a:t>
            </a:r>
            <a:r>
              <a:rPr lang="nb-NO" dirty="0" err="1"/>
              <a:t>the</a:t>
            </a:r>
            <a:r>
              <a:rPr lang="nb-NO" dirty="0"/>
              <a:t> </a:t>
            </a:r>
            <a:r>
              <a:rPr lang="nb-NO" dirty="0" err="1"/>
              <a:t>top</a:t>
            </a:r>
            <a:r>
              <a:rPr lang="nb-NO" dirty="0"/>
              <a:t>.</a:t>
            </a:r>
            <a:endParaRPr lang="nb-NO" dirty="0" smtClean="0"/>
          </a:p>
          <a:p>
            <a:pPr marL="457200" indent="-457200">
              <a:buFont typeface="+mj-lt"/>
              <a:buAutoNum type="arabicPeriod"/>
            </a:pPr>
            <a:r>
              <a:rPr lang="nb-NO" dirty="0" smtClean="0"/>
              <a:t>Run </a:t>
            </a:r>
            <a:r>
              <a:rPr lang="nb-NO" dirty="0" err="1" smtClean="0"/>
              <a:t>the</a:t>
            </a:r>
            <a:r>
              <a:rPr lang="nb-NO" dirty="0" smtClean="0"/>
              <a:t> </a:t>
            </a:r>
            <a:r>
              <a:rPr lang="nb-NO" dirty="0" err="1" smtClean="0"/>
              <a:t>App</a:t>
            </a:r>
            <a:r>
              <a:rPr lang="nb-NO" dirty="0" smtClean="0"/>
              <a:t> to </a:t>
            </a:r>
            <a:r>
              <a:rPr lang="nb-NO" dirty="0" err="1" smtClean="0"/>
              <a:t>verify</a:t>
            </a:r>
            <a:r>
              <a:rPr lang="nb-NO" dirty="0" smtClean="0"/>
              <a:t> </a:t>
            </a:r>
          </a:p>
          <a:p>
            <a:pPr marL="0" indent="0">
              <a:buNone/>
            </a:pPr>
            <a:endParaRPr lang="nb-NO"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a:t>
            </a:r>
            <a:r>
              <a:rPr lang="nb-NO" dirty="0" err="1" smtClean="0"/>
              <a:t>Startup</a:t>
            </a:r>
            <a:r>
              <a:rPr lang="nb-NO" dirty="0" smtClean="0"/>
              <a:t> </a:t>
            </a:r>
            <a:r>
              <a:rPr lang="nb-NO" dirty="0" smtClean="0"/>
              <a:t>Page</a:t>
            </a:r>
            <a:endParaRPr dirty="0"/>
          </a:p>
        </p:txBody>
      </p:sp>
    </p:spTree>
    <p:extLst>
      <p:ext uri="{BB962C8B-B14F-4D97-AF65-F5344CB8AC3E}">
        <p14:creationId xmlns:p14="http://schemas.microsoft.com/office/powerpoint/2010/main" val="417407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sz="1800" dirty="0" smtClean="0">
                <a:solidFill>
                  <a:schemeClr val="bg1">
                    <a:lumMod val="50000"/>
                  </a:schemeClr>
                </a:solidFill>
              </a:rPr>
              <a:t>&lt;</a:t>
            </a:r>
            <a:r>
              <a:rPr lang="nb-NO" sz="1800" dirty="0" err="1" smtClean="0">
                <a:solidFill>
                  <a:schemeClr val="bg1">
                    <a:lumMod val="50000"/>
                  </a:schemeClr>
                </a:solidFill>
              </a:rPr>
              <a:t>ContentPage</a:t>
            </a:r>
            <a:r>
              <a:rPr lang="nb-NO" sz="1800" dirty="0" smtClean="0">
                <a:solidFill>
                  <a:schemeClr val="bg1">
                    <a:lumMod val="50000"/>
                  </a:schemeClr>
                </a:solidFill>
              </a:rPr>
              <a:t> </a:t>
            </a:r>
            <a:r>
              <a:rPr lang="nb-NO" sz="1800" dirty="0" err="1" smtClean="0">
                <a:solidFill>
                  <a:schemeClr val="accent1"/>
                </a:solidFill>
              </a:rPr>
              <a:t>xmlns:cv</a:t>
            </a:r>
            <a:r>
              <a:rPr lang="nb-NO" sz="1800" dirty="0">
                <a:solidFill>
                  <a:schemeClr val="accent1"/>
                </a:solidFill>
              </a:rPr>
              <a:t>="</a:t>
            </a:r>
            <a:r>
              <a:rPr lang="nb-NO" sz="1800" dirty="0" err="1" smtClean="0">
                <a:solidFill>
                  <a:schemeClr val="accent1"/>
                </a:solidFill>
              </a:rPr>
              <a:t>clr-namespace:CarouselView.FormsPlugin.Abstractions;assembly</a:t>
            </a:r>
            <a:r>
              <a:rPr lang="nb-NO" sz="1800" dirty="0" smtClean="0">
                <a:solidFill>
                  <a:schemeClr val="accent1"/>
                </a:solidFill>
              </a:rPr>
              <a:t>=</a:t>
            </a:r>
            <a:r>
              <a:rPr lang="nb-NO" sz="1800" dirty="0" err="1" smtClean="0">
                <a:solidFill>
                  <a:schemeClr val="accent1"/>
                </a:solidFill>
              </a:rPr>
              <a:t>CarouselView.FormsPlugin.Abstractions</a:t>
            </a:r>
            <a:r>
              <a:rPr lang="nb-NO" sz="1800" dirty="0">
                <a:solidFill>
                  <a:schemeClr val="accent1"/>
                </a:solidFill>
              </a:rPr>
              <a:t>"</a:t>
            </a:r>
            <a:r>
              <a:rPr lang="nb-NO" sz="1800" dirty="0" smtClean="0">
                <a:solidFill>
                  <a:schemeClr val="bg1">
                    <a:lumMod val="50000"/>
                  </a:schemeClr>
                </a:solidFill>
              </a:rPr>
              <a:t>&gt;</a:t>
            </a:r>
            <a:endParaRPr lang="nb-NO" sz="1800" dirty="0" smtClean="0">
              <a:solidFill>
                <a:schemeClr val="bg1">
                  <a:lumMod val="50000"/>
                </a:schemeClr>
              </a:solidFill>
            </a:endParaRPr>
          </a:p>
          <a:p>
            <a:pPr marL="457200" lvl="1" indent="0">
              <a:buNone/>
            </a:pPr>
            <a:r>
              <a:rPr lang="nb-NO" sz="1800" dirty="0"/>
              <a:t>&lt;Grid </a:t>
            </a:r>
            <a:r>
              <a:rPr lang="nb-NO" sz="1800" dirty="0" err="1"/>
              <a:t>Padding</a:t>
            </a:r>
            <a:r>
              <a:rPr lang="nb-NO" sz="1800" dirty="0"/>
              <a:t>="0,32,0,30"&gt;</a:t>
            </a:r>
          </a:p>
          <a:p>
            <a:pPr marL="457200" lvl="1" indent="0">
              <a:buNone/>
            </a:pPr>
            <a:r>
              <a:rPr lang="nb-NO" sz="1800" dirty="0"/>
              <a:t>        &lt;</a:t>
            </a:r>
            <a:r>
              <a:rPr lang="nb-NO" sz="1800" dirty="0" err="1"/>
              <a:t>Grid.RowDefinitions</a:t>
            </a:r>
            <a:r>
              <a:rPr lang="nb-NO" sz="1800" dirty="0"/>
              <a:t>&gt;</a:t>
            </a:r>
          </a:p>
          <a:p>
            <a:pPr marL="457200" lvl="1" indent="0">
              <a:buNone/>
            </a:pPr>
            <a:r>
              <a:rPr lang="nb-NO" sz="1800" dirty="0"/>
              <a:t>            &lt;</a:t>
            </a:r>
            <a:r>
              <a:rPr lang="nb-NO" sz="1800" dirty="0" err="1"/>
              <a:t>RowDefinition</a:t>
            </a:r>
            <a:r>
              <a:rPr lang="nb-NO" sz="1800" dirty="0"/>
              <a:t> </a:t>
            </a:r>
            <a:r>
              <a:rPr lang="nb-NO" sz="1800" dirty="0" err="1"/>
              <a:t>Height</a:t>
            </a:r>
            <a:r>
              <a:rPr lang="nb-NO" sz="1800" dirty="0" smtClean="0"/>
              <a:t>="*" </a:t>
            </a:r>
            <a:r>
              <a:rPr lang="nb-NO" sz="1800" dirty="0"/>
              <a:t>/&gt;</a:t>
            </a:r>
          </a:p>
          <a:p>
            <a:pPr marL="457200" lvl="1" indent="0">
              <a:buNone/>
            </a:pPr>
            <a:r>
              <a:rPr lang="nb-NO" sz="1800" dirty="0"/>
              <a:t>            &lt;</a:t>
            </a:r>
            <a:r>
              <a:rPr lang="nb-NO" sz="1800" dirty="0" err="1"/>
              <a:t>RowDefinition</a:t>
            </a:r>
            <a:r>
              <a:rPr lang="nb-NO" sz="1800" dirty="0"/>
              <a:t> </a:t>
            </a:r>
            <a:r>
              <a:rPr lang="nb-NO" sz="1800" dirty="0" err="1"/>
              <a:t>Height</a:t>
            </a:r>
            <a:r>
              <a:rPr lang="nb-NO" sz="1800" dirty="0"/>
              <a:t>="50" /&gt;</a:t>
            </a:r>
          </a:p>
          <a:p>
            <a:pPr marL="457200" lvl="1" indent="0">
              <a:buNone/>
            </a:pPr>
            <a:r>
              <a:rPr lang="nb-NO" sz="1800" dirty="0"/>
              <a:t>        &lt;/</a:t>
            </a:r>
            <a:r>
              <a:rPr lang="nb-NO" sz="1800" dirty="0" err="1"/>
              <a:t>Grid.RowDefinitions</a:t>
            </a:r>
            <a:r>
              <a:rPr lang="nb-NO" sz="1800" dirty="0"/>
              <a:t>&gt;</a:t>
            </a:r>
          </a:p>
          <a:p>
            <a:pPr marL="457200" lvl="1" indent="0">
              <a:buNone/>
            </a:pPr>
            <a:r>
              <a:rPr lang="nb-NO" sz="1800" dirty="0"/>
              <a:t>        </a:t>
            </a:r>
          </a:p>
          <a:p>
            <a:pPr marL="457200" lvl="1" indent="0">
              <a:buNone/>
            </a:pPr>
            <a:r>
              <a:rPr lang="nb-NO" sz="1800" dirty="0"/>
              <a:t>        &lt;</a:t>
            </a:r>
            <a:r>
              <a:rPr lang="nb-NO" sz="1800" dirty="0" err="1"/>
              <a:t>Grid.ColumnDefinitions</a:t>
            </a:r>
            <a:r>
              <a:rPr lang="nb-NO" sz="1800" dirty="0"/>
              <a:t>&gt;</a:t>
            </a:r>
          </a:p>
          <a:p>
            <a:pPr marL="457200" lvl="1" indent="0">
              <a:buNone/>
            </a:pPr>
            <a:r>
              <a:rPr lang="nb-NO" sz="1800" dirty="0"/>
              <a:t>            &lt;</a:t>
            </a:r>
            <a:r>
              <a:rPr lang="nb-NO" sz="1800" dirty="0" err="1"/>
              <a:t>ColumnDefinition</a:t>
            </a:r>
            <a:r>
              <a:rPr lang="nb-NO" sz="1800" dirty="0"/>
              <a:t> Width="1*" /&gt;</a:t>
            </a:r>
          </a:p>
          <a:p>
            <a:pPr marL="457200" lvl="1" indent="0">
              <a:buNone/>
            </a:pPr>
            <a:r>
              <a:rPr lang="nb-NO" sz="1800" dirty="0"/>
              <a:t>            &lt;</a:t>
            </a:r>
            <a:r>
              <a:rPr lang="nb-NO" sz="1800" dirty="0" err="1"/>
              <a:t>ColumnDefinition</a:t>
            </a:r>
            <a:r>
              <a:rPr lang="nb-NO" sz="1800" dirty="0"/>
              <a:t> Width="1*" /&gt;</a:t>
            </a:r>
          </a:p>
          <a:p>
            <a:pPr marL="457200" lvl="1" indent="0">
              <a:buNone/>
            </a:pPr>
            <a:r>
              <a:rPr lang="nb-NO" sz="1800" dirty="0"/>
              <a:t>        &lt;/</a:t>
            </a:r>
            <a:r>
              <a:rPr lang="nb-NO" sz="1800" dirty="0" err="1"/>
              <a:t>Grid.ColumnDefinitions</a:t>
            </a:r>
            <a:r>
              <a:rPr lang="nb-NO" sz="1800" dirty="0" smtClean="0"/>
              <a:t>&gt;</a:t>
            </a:r>
          </a:p>
          <a:p>
            <a:pPr marL="457200" lvl="1" indent="0">
              <a:buNone/>
            </a:pPr>
            <a:r>
              <a:rPr lang="nb-NO" sz="1800" dirty="0"/>
              <a:t>&lt;/Grid&gt;</a:t>
            </a:r>
          </a:p>
          <a:p>
            <a:pPr marL="0" indent="0">
              <a:buNone/>
            </a:pPr>
            <a:r>
              <a:rPr lang="nb-NO" sz="1800" dirty="0">
                <a:solidFill>
                  <a:schemeClr val="bg1">
                    <a:lumMod val="50000"/>
                  </a:schemeClr>
                </a:solidFill>
              </a:rPr>
              <a:t>&lt;/</a:t>
            </a:r>
            <a:r>
              <a:rPr lang="nb-NO" sz="1800" dirty="0" err="1">
                <a:solidFill>
                  <a:schemeClr val="bg1">
                    <a:lumMod val="50000"/>
                  </a:schemeClr>
                </a:solidFill>
              </a:rPr>
              <a:t>ContentPage</a:t>
            </a:r>
            <a:r>
              <a:rPr lang="nb-NO" sz="1800" dirty="0">
                <a:solidFill>
                  <a:schemeClr val="bg1">
                    <a:lumMod val="50000"/>
                  </a:schemeClr>
                </a:solidFill>
              </a:rPr>
              <a:t>&gt;</a:t>
            </a:r>
          </a:p>
          <a:p>
            <a:pPr marL="0" indent="0">
              <a:buNone/>
            </a:pPr>
            <a:r>
              <a:rPr lang="nb-NO" sz="1800" dirty="0" smtClean="0">
                <a:solidFill>
                  <a:schemeClr val="bg1">
                    <a:lumMod val="50000"/>
                  </a:schemeClr>
                </a:solidFill>
              </a:rPr>
              <a:t>//</a:t>
            </a:r>
            <a:r>
              <a:rPr lang="nb-NO" sz="1800" dirty="0" err="1">
                <a:solidFill>
                  <a:schemeClr val="bg1">
                    <a:lumMod val="50000"/>
                  </a:schemeClr>
                </a:solidFill>
              </a:rPr>
              <a:t>c</a:t>
            </a:r>
            <a:r>
              <a:rPr lang="nb-NO" sz="1800" dirty="0" err="1" smtClean="0">
                <a:solidFill>
                  <a:schemeClr val="bg1">
                    <a:lumMod val="50000"/>
                  </a:schemeClr>
                </a:solidFill>
              </a:rPr>
              <a:t>omplete</a:t>
            </a:r>
            <a:r>
              <a:rPr lang="nb-NO" sz="1800" dirty="0" smtClean="0">
                <a:solidFill>
                  <a:schemeClr val="bg1">
                    <a:lumMod val="50000"/>
                  </a:schemeClr>
                </a:solidFill>
              </a:rPr>
              <a:t> </a:t>
            </a:r>
            <a:r>
              <a:rPr lang="nb-NO" sz="1800" dirty="0" err="1" smtClean="0">
                <a:solidFill>
                  <a:schemeClr val="bg1">
                    <a:lumMod val="50000"/>
                  </a:schemeClr>
                </a:solidFill>
              </a:rPr>
              <a:t>code</a:t>
            </a:r>
            <a:r>
              <a:rPr lang="nb-NO" sz="1800" dirty="0" smtClean="0">
                <a:solidFill>
                  <a:schemeClr val="bg1">
                    <a:lumMod val="50000"/>
                  </a:schemeClr>
                </a:solidFill>
              </a:rPr>
              <a:t> </a:t>
            </a:r>
            <a:r>
              <a:rPr lang="nb-NO" sz="1800" dirty="0" err="1" smtClean="0">
                <a:solidFill>
                  <a:schemeClr val="bg1">
                    <a:lumMod val="50000"/>
                  </a:schemeClr>
                </a:solidFill>
              </a:rPr>
              <a:t>can</a:t>
            </a:r>
            <a:r>
              <a:rPr lang="nb-NO" sz="1800" dirty="0" smtClean="0">
                <a:solidFill>
                  <a:schemeClr val="bg1">
                    <a:lumMod val="50000"/>
                  </a:schemeClr>
                </a:solidFill>
              </a:rPr>
              <a:t> be </a:t>
            </a:r>
            <a:r>
              <a:rPr lang="nb-NO" sz="1800" dirty="0" err="1" smtClean="0">
                <a:solidFill>
                  <a:schemeClr val="bg1">
                    <a:lumMod val="50000"/>
                  </a:schemeClr>
                </a:solidFill>
              </a:rPr>
              <a:t>found</a:t>
            </a:r>
            <a:r>
              <a:rPr lang="nb-NO" sz="1800" dirty="0" smtClean="0">
                <a:solidFill>
                  <a:schemeClr val="bg1">
                    <a:lumMod val="50000"/>
                  </a:schemeClr>
                </a:solidFill>
              </a:rPr>
              <a:t> at </a:t>
            </a:r>
            <a:r>
              <a:rPr lang="nb-NO" sz="1800" dirty="0" err="1" smtClean="0">
                <a:solidFill>
                  <a:schemeClr val="bg1">
                    <a:lumMod val="50000"/>
                  </a:schemeClr>
                </a:solidFill>
              </a:rPr>
              <a:t>github</a:t>
            </a:r>
            <a:r>
              <a:rPr lang="nb-NO" sz="1800" dirty="0">
                <a:solidFill>
                  <a:schemeClr val="bg1">
                    <a:lumMod val="50000"/>
                  </a:schemeClr>
                </a:solidFill>
              </a:rPr>
              <a:t>: </a:t>
            </a:r>
            <a:r>
              <a:rPr lang="nb-NO" sz="1800" dirty="0">
                <a:solidFill>
                  <a:schemeClr val="bg1">
                    <a:lumMod val="50000"/>
                  </a:schemeClr>
                </a:solidFill>
                <a:hlinkClick r:id="rId2"/>
              </a:rPr>
              <a:t>https://github.com/StargrrlMoonlight/Oslo-Xamarin-Meetup</a:t>
            </a: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a:t>
            </a:r>
            <a:r>
              <a:rPr lang="nb-NO" dirty="0" err="1" smtClean="0"/>
              <a:t>Onboarding</a:t>
            </a:r>
            <a:r>
              <a:rPr lang="nb-NO" dirty="0" smtClean="0"/>
              <a:t> Layout</a:t>
            </a:r>
            <a:endParaRPr dirty="0"/>
          </a:p>
        </p:txBody>
      </p:sp>
    </p:spTree>
    <p:extLst>
      <p:ext uri="{BB962C8B-B14F-4D97-AF65-F5344CB8AC3E}">
        <p14:creationId xmlns:p14="http://schemas.microsoft.com/office/powerpoint/2010/main" val="10815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nb-NO" dirty="0" err="1" smtClean="0"/>
              <a:t>Task</a:t>
            </a:r>
            <a:r>
              <a:rPr lang="nb-NO" dirty="0" smtClean="0"/>
              <a:t> 1: </a:t>
            </a:r>
            <a:r>
              <a:rPr lang="nb-NO" dirty="0" smtClean="0"/>
              <a:t/>
            </a:r>
            <a:br>
              <a:rPr lang="nb-NO" dirty="0" smtClean="0"/>
            </a:br>
            <a:r>
              <a:rPr lang="nb-NO" dirty="0" err="1" smtClean="0"/>
              <a:t>Create</a:t>
            </a:r>
            <a:r>
              <a:rPr lang="nb-NO" dirty="0" smtClean="0"/>
              <a:t> </a:t>
            </a:r>
            <a:r>
              <a:rPr lang="nb-NO" dirty="0"/>
              <a:t>a </a:t>
            </a:r>
            <a:r>
              <a:rPr lang="nb-NO" dirty="0" err="1"/>
              <a:t>custom</a:t>
            </a:r>
            <a:r>
              <a:rPr lang="nb-NO" dirty="0"/>
              <a:t> Button </a:t>
            </a:r>
            <a:r>
              <a:rPr lang="nb-NO" dirty="0" err="1"/>
              <a:t>control</a:t>
            </a:r>
            <a:r>
              <a:rPr lang="nb-NO" dirty="0"/>
              <a:t> «</a:t>
            </a:r>
            <a:r>
              <a:rPr lang="nb-NO" dirty="0" err="1" smtClean="0"/>
              <a:t>RoundedButton</a:t>
            </a:r>
            <a:endParaRPr lang="nb-NO" dirty="0"/>
          </a:p>
        </p:txBody>
      </p:sp>
    </p:spTree>
    <p:extLst>
      <p:ext uri="{BB962C8B-B14F-4D97-AF65-F5344CB8AC3E}">
        <p14:creationId xmlns:p14="http://schemas.microsoft.com/office/powerpoint/2010/main" val="875141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xfrm>
            <a:off x="963048" y="2208627"/>
            <a:ext cx="10278195" cy="3850445"/>
          </a:xfrm>
          <a:prstGeom prst="rect">
            <a:avLst/>
          </a:prstGeom>
        </p:spPr>
        <p:txBody>
          <a:bodyPr/>
          <a:lstStyle/>
          <a:p>
            <a:pPr marL="0" indent="0">
              <a:buNone/>
            </a:pPr>
            <a:r>
              <a:rPr lang="nb-NO" sz="1600" dirty="0" smtClean="0">
                <a:solidFill>
                  <a:schemeClr val="tx1">
                    <a:lumMod val="50000"/>
                    <a:lumOff val="50000"/>
                  </a:schemeClr>
                </a:solidFill>
              </a:rPr>
              <a:t>&lt;</a:t>
            </a:r>
            <a:r>
              <a:rPr lang="nb-NO" sz="1600" dirty="0">
                <a:solidFill>
                  <a:schemeClr val="tx1">
                    <a:lumMod val="50000"/>
                    <a:lumOff val="50000"/>
                  </a:schemeClr>
                </a:solidFill>
              </a:rPr>
              <a:t>Grid </a:t>
            </a:r>
            <a:r>
              <a:rPr lang="nb-NO" sz="1600" dirty="0" err="1">
                <a:solidFill>
                  <a:schemeClr val="tx1">
                    <a:lumMod val="50000"/>
                    <a:lumOff val="50000"/>
                  </a:schemeClr>
                </a:solidFill>
              </a:rPr>
              <a:t>Padding</a:t>
            </a:r>
            <a:r>
              <a:rPr lang="nb-NO" sz="1600" dirty="0">
                <a:solidFill>
                  <a:schemeClr val="tx1">
                    <a:lumMod val="50000"/>
                    <a:lumOff val="50000"/>
                  </a:schemeClr>
                </a:solidFill>
              </a:rPr>
              <a:t>="0,32,0,30"&gt;</a:t>
            </a:r>
          </a:p>
          <a:p>
            <a:pPr marL="0" indent="0">
              <a:buNone/>
            </a:pPr>
            <a:r>
              <a:rPr lang="nb-NO" sz="1600" dirty="0" smtClean="0">
                <a:solidFill>
                  <a:schemeClr val="tx1">
                    <a:lumMod val="50000"/>
                    <a:lumOff val="50000"/>
                  </a:schemeClr>
                </a:solidFill>
              </a:rPr>
              <a:t>         ….</a:t>
            </a:r>
            <a:endParaRPr lang="nb-NO" sz="1600" dirty="0">
              <a:solidFill>
                <a:schemeClr val="tx1">
                  <a:lumMod val="50000"/>
                  <a:lumOff val="50000"/>
                </a:schemeClr>
              </a:solidFill>
            </a:endParaRPr>
          </a:p>
          <a:p>
            <a:pPr marL="0" indent="0">
              <a:buNone/>
            </a:pPr>
            <a:r>
              <a:rPr lang="nb-NO" sz="1600" dirty="0">
                <a:solidFill>
                  <a:schemeClr val="tx1">
                    <a:lumMod val="50000"/>
                    <a:lumOff val="50000"/>
                  </a:schemeClr>
                </a:solidFill>
              </a:rPr>
              <a:t>        &lt;</a:t>
            </a:r>
            <a:r>
              <a:rPr lang="nb-NO" sz="1600" dirty="0" err="1">
                <a:solidFill>
                  <a:schemeClr val="tx1">
                    <a:lumMod val="50000"/>
                    <a:lumOff val="50000"/>
                  </a:schemeClr>
                </a:solidFill>
              </a:rPr>
              <a:t>Grid.ColumnDefinitions</a:t>
            </a:r>
            <a:r>
              <a:rPr lang="nb-NO" sz="1600" dirty="0">
                <a:solidFill>
                  <a:schemeClr val="tx1">
                    <a:lumMod val="50000"/>
                    <a:lumOff val="50000"/>
                  </a:schemeClr>
                </a:solidFill>
              </a:rPr>
              <a:t>&gt;</a:t>
            </a:r>
          </a:p>
          <a:p>
            <a:pPr marL="0" indent="0">
              <a:buNone/>
            </a:pPr>
            <a:r>
              <a:rPr lang="nb-NO" sz="1600" dirty="0">
                <a:solidFill>
                  <a:schemeClr val="tx1">
                    <a:lumMod val="50000"/>
                    <a:lumOff val="50000"/>
                  </a:schemeClr>
                </a:solidFill>
              </a:rPr>
              <a:t>            &lt;</a:t>
            </a:r>
            <a:r>
              <a:rPr lang="nb-NO" sz="1600" dirty="0" err="1">
                <a:solidFill>
                  <a:schemeClr val="tx1">
                    <a:lumMod val="50000"/>
                    <a:lumOff val="50000"/>
                  </a:schemeClr>
                </a:solidFill>
              </a:rPr>
              <a:t>ColumnDefinition</a:t>
            </a:r>
            <a:r>
              <a:rPr lang="nb-NO" sz="1600" dirty="0">
                <a:solidFill>
                  <a:schemeClr val="tx1">
                    <a:lumMod val="50000"/>
                    <a:lumOff val="50000"/>
                  </a:schemeClr>
                </a:solidFill>
              </a:rPr>
              <a:t> Width="1*" /&gt;</a:t>
            </a:r>
          </a:p>
          <a:p>
            <a:pPr marL="0" indent="0">
              <a:buNone/>
            </a:pPr>
            <a:r>
              <a:rPr lang="nb-NO" sz="1600" dirty="0">
                <a:solidFill>
                  <a:schemeClr val="tx1">
                    <a:lumMod val="50000"/>
                    <a:lumOff val="50000"/>
                  </a:schemeClr>
                </a:solidFill>
              </a:rPr>
              <a:t>            &lt;</a:t>
            </a:r>
            <a:r>
              <a:rPr lang="nb-NO" sz="1600" dirty="0" err="1">
                <a:solidFill>
                  <a:schemeClr val="tx1">
                    <a:lumMod val="50000"/>
                    <a:lumOff val="50000"/>
                  </a:schemeClr>
                </a:solidFill>
              </a:rPr>
              <a:t>ColumnDefinition</a:t>
            </a:r>
            <a:r>
              <a:rPr lang="nb-NO" sz="1600" dirty="0">
                <a:solidFill>
                  <a:schemeClr val="tx1">
                    <a:lumMod val="50000"/>
                    <a:lumOff val="50000"/>
                  </a:schemeClr>
                </a:solidFill>
              </a:rPr>
              <a:t> Width="1*" /&gt;</a:t>
            </a:r>
          </a:p>
          <a:p>
            <a:pPr marL="0" indent="0">
              <a:buNone/>
            </a:pPr>
            <a:r>
              <a:rPr lang="nb-NO" sz="1600" dirty="0">
                <a:solidFill>
                  <a:schemeClr val="tx1">
                    <a:lumMod val="50000"/>
                    <a:lumOff val="50000"/>
                  </a:schemeClr>
                </a:solidFill>
              </a:rPr>
              <a:t>        &lt;/</a:t>
            </a:r>
            <a:r>
              <a:rPr lang="nb-NO" sz="1600" dirty="0" err="1">
                <a:solidFill>
                  <a:schemeClr val="tx1">
                    <a:lumMod val="50000"/>
                    <a:lumOff val="50000"/>
                  </a:schemeClr>
                </a:solidFill>
              </a:rPr>
              <a:t>Grid.ColumnDefinitions</a:t>
            </a:r>
            <a:r>
              <a:rPr lang="nb-NO" sz="1600" dirty="0" smtClean="0">
                <a:solidFill>
                  <a:schemeClr val="tx1">
                    <a:lumMod val="50000"/>
                    <a:lumOff val="50000"/>
                  </a:schemeClr>
                </a:solidFill>
              </a:rPr>
              <a:t>&gt;</a:t>
            </a:r>
          </a:p>
          <a:p>
            <a:pPr marL="457200" lvl="1" indent="0">
              <a:buNone/>
            </a:pPr>
            <a:r>
              <a:rPr lang="nb-NO" sz="1800" dirty="0" smtClean="0"/>
              <a:t>	</a:t>
            </a:r>
          </a:p>
          <a:p>
            <a:pPr marL="457200" lvl="1" indent="0">
              <a:buNone/>
            </a:pPr>
            <a:r>
              <a:rPr lang="nb-NO" sz="1600" dirty="0" smtClean="0"/>
              <a:t>&lt;</a:t>
            </a:r>
            <a:r>
              <a:rPr lang="nb-NO" sz="1600" dirty="0" err="1" smtClean="0"/>
              <a:t>custom:RoundedButton</a:t>
            </a:r>
            <a:r>
              <a:rPr lang="nb-NO" sz="1600" dirty="0" smtClean="0"/>
              <a:t> </a:t>
            </a:r>
            <a:r>
              <a:rPr lang="nb-NO" sz="1600" dirty="0"/>
              <a:t>Margin="20,0,0,0" </a:t>
            </a:r>
            <a:r>
              <a:rPr lang="nb-NO" sz="1600" dirty="0" err="1">
                <a:solidFill>
                  <a:schemeClr val="accent1"/>
                </a:solidFill>
              </a:rPr>
              <a:t>Grid.Row</a:t>
            </a:r>
            <a:r>
              <a:rPr lang="nb-NO" sz="1600" dirty="0">
                <a:solidFill>
                  <a:schemeClr val="accent1"/>
                </a:solidFill>
              </a:rPr>
              <a:t>="1" </a:t>
            </a:r>
            <a:r>
              <a:rPr lang="nb-NO" sz="1600" dirty="0" err="1">
                <a:solidFill>
                  <a:schemeClr val="accent1"/>
                </a:solidFill>
              </a:rPr>
              <a:t>Grid.Column</a:t>
            </a:r>
            <a:r>
              <a:rPr lang="nb-NO" sz="1600" dirty="0">
                <a:solidFill>
                  <a:schemeClr val="accent1"/>
                </a:solidFill>
              </a:rPr>
              <a:t>="0" </a:t>
            </a:r>
            <a:r>
              <a:rPr lang="nb-NO" sz="1600" dirty="0" err="1"/>
              <a:t>HeightRequest</a:t>
            </a:r>
            <a:r>
              <a:rPr lang="nb-NO" sz="1600" dirty="0"/>
              <a:t>="40" </a:t>
            </a:r>
            <a:r>
              <a:rPr lang="nb-NO" sz="1600" dirty="0" err="1"/>
              <a:t>Text</a:t>
            </a:r>
            <a:r>
              <a:rPr lang="nb-NO" sz="1600" dirty="0"/>
              <a:t>="Log in" </a:t>
            </a:r>
            <a:r>
              <a:rPr lang="nb-NO" sz="1600" dirty="0" err="1"/>
              <a:t>Clicked</a:t>
            </a:r>
            <a:r>
              <a:rPr lang="nb-NO" sz="1600" dirty="0"/>
              <a:t>="</a:t>
            </a:r>
            <a:r>
              <a:rPr lang="nb-NO" sz="1600" dirty="0" err="1"/>
              <a:t>OnLogInTapped</a:t>
            </a:r>
            <a:r>
              <a:rPr lang="nb-NO" sz="1600" dirty="0" smtClean="0"/>
              <a:t>"/&gt;</a:t>
            </a:r>
            <a:br>
              <a:rPr lang="nb-NO" sz="1600" dirty="0" smtClean="0"/>
            </a:br>
            <a:endParaRPr lang="nb-NO" sz="1600" dirty="0"/>
          </a:p>
          <a:p>
            <a:pPr marL="457200" lvl="1" indent="0">
              <a:buNone/>
            </a:pPr>
            <a:r>
              <a:rPr lang="nb-NO" sz="1600" dirty="0"/>
              <a:t> </a:t>
            </a:r>
            <a:r>
              <a:rPr lang="nb-NO" sz="1600" dirty="0" smtClean="0"/>
              <a:t>&lt;</a:t>
            </a:r>
            <a:r>
              <a:rPr lang="nb-NO" sz="1600" dirty="0" err="1" smtClean="0"/>
              <a:t>custom:RoundedButton</a:t>
            </a:r>
            <a:r>
              <a:rPr lang="nb-NO" sz="1600" dirty="0" smtClean="0"/>
              <a:t> </a:t>
            </a:r>
            <a:r>
              <a:rPr lang="nb-NO" sz="1600" dirty="0"/>
              <a:t>Margin="0,0,20,0" </a:t>
            </a:r>
            <a:r>
              <a:rPr lang="nb-NO" sz="1600" dirty="0" err="1">
                <a:solidFill>
                  <a:schemeClr val="accent1"/>
                </a:solidFill>
              </a:rPr>
              <a:t>Grid.Row</a:t>
            </a:r>
            <a:r>
              <a:rPr lang="nb-NO" sz="1600" dirty="0">
                <a:solidFill>
                  <a:schemeClr val="accent1"/>
                </a:solidFill>
              </a:rPr>
              <a:t>="1" </a:t>
            </a:r>
            <a:r>
              <a:rPr lang="nb-NO" sz="1600" dirty="0" err="1">
                <a:solidFill>
                  <a:schemeClr val="accent1"/>
                </a:solidFill>
              </a:rPr>
              <a:t>Grid.Column</a:t>
            </a:r>
            <a:r>
              <a:rPr lang="nb-NO" sz="1600" dirty="0">
                <a:solidFill>
                  <a:schemeClr val="accent1"/>
                </a:solidFill>
              </a:rPr>
              <a:t>="1" </a:t>
            </a:r>
            <a:r>
              <a:rPr lang="nb-NO" sz="1600" dirty="0" err="1"/>
              <a:t>HeightRequest</a:t>
            </a:r>
            <a:r>
              <a:rPr lang="nb-NO" sz="1600" dirty="0"/>
              <a:t>="40" </a:t>
            </a:r>
            <a:r>
              <a:rPr lang="nb-NO" sz="1600" dirty="0" err="1"/>
              <a:t>Text</a:t>
            </a:r>
            <a:r>
              <a:rPr lang="nb-NO" sz="1600" dirty="0"/>
              <a:t>="</a:t>
            </a:r>
            <a:r>
              <a:rPr lang="nb-NO" sz="1600" dirty="0" err="1"/>
              <a:t>Sign</a:t>
            </a:r>
            <a:r>
              <a:rPr lang="nb-NO" sz="1600" dirty="0"/>
              <a:t> Up" </a:t>
            </a:r>
            <a:r>
              <a:rPr lang="nb-NO" sz="1600" dirty="0" smtClean="0"/>
              <a:t>/&gt;</a:t>
            </a:r>
          </a:p>
          <a:p>
            <a:pPr marL="457200" lvl="1" indent="0">
              <a:buNone/>
            </a:pPr>
            <a:r>
              <a:rPr lang="nb-NO" sz="1800" dirty="0" smtClean="0"/>
              <a:t/>
            </a:r>
            <a:br>
              <a:rPr lang="nb-NO" sz="1800" dirty="0" smtClean="0"/>
            </a:br>
            <a:r>
              <a:rPr lang="nb-NO" sz="1800" dirty="0" smtClean="0">
                <a:solidFill>
                  <a:schemeClr val="bg1">
                    <a:lumMod val="50000"/>
                  </a:schemeClr>
                </a:solidFill>
              </a:rPr>
              <a:t>//</a:t>
            </a:r>
            <a:r>
              <a:rPr lang="nb-NO" sz="1800" dirty="0" err="1">
                <a:solidFill>
                  <a:schemeClr val="bg1">
                    <a:lumMod val="50000"/>
                  </a:schemeClr>
                </a:solidFill>
              </a:rPr>
              <a:t>c</a:t>
            </a:r>
            <a:r>
              <a:rPr lang="nb-NO" sz="1800" dirty="0" err="1" smtClean="0">
                <a:solidFill>
                  <a:schemeClr val="bg1">
                    <a:lumMod val="50000"/>
                  </a:schemeClr>
                </a:solidFill>
              </a:rPr>
              <a:t>omplete</a:t>
            </a:r>
            <a:r>
              <a:rPr lang="nb-NO" sz="1800" dirty="0" smtClean="0">
                <a:solidFill>
                  <a:schemeClr val="bg1">
                    <a:lumMod val="50000"/>
                  </a:schemeClr>
                </a:solidFill>
              </a:rPr>
              <a:t> </a:t>
            </a:r>
            <a:r>
              <a:rPr lang="nb-NO" sz="1800" dirty="0" err="1" smtClean="0">
                <a:solidFill>
                  <a:schemeClr val="bg1">
                    <a:lumMod val="50000"/>
                  </a:schemeClr>
                </a:solidFill>
              </a:rPr>
              <a:t>code</a:t>
            </a:r>
            <a:r>
              <a:rPr lang="nb-NO" sz="1800" dirty="0" smtClean="0">
                <a:solidFill>
                  <a:schemeClr val="bg1">
                    <a:lumMod val="50000"/>
                  </a:schemeClr>
                </a:solidFill>
              </a:rPr>
              <a:t> </a:t>
            </a:r>
            <a:r>
              <a:rPr lang="nb-NO" sz="1800" dirty="0" err="1" smtClean="0">
                <a:solidFill>
                  <a:schemeClr val="bg1">
                    <a:lumMod val="50000"/>
                  </a:schemeClr>
                </a:solidFill>
              </a:rPr>
              <a:t>can</a:t>
            </a:r>
            <a:r>
              <a:rPr lang="nb-NO" sz="1800" dirty="0" smtClean="0">
                <a:solidFill>
                  <a:schemeClr val="bg1">
                    <a:lumMod val="50000"/>
                  </a:schemeClr>
                </a:solidFill>
              </a:rPr>
              <a:t> be </a:t>
            </a:r>
            <a:r>
              <a:rPr lang="nb-NO" sz="1800" dirty="0" err="1" smtClean="0">
                <a:solidFill>
                  <a:schemeClr val="bg1">
                    <a:lumMod val="50000"/>
                  </a:schemeClr>
                </a:solidFill>
              </a:rPr>
              <a:t>found</a:t>
            </a:r>
            <a:r>
              <a:rPr lang="nb-NO" sz="1800" dirty="0" smtClean="0">
                <a:solidFill>
                  <a:schemeClr val="bg1">
                    <a:lumMod val="50000"/>
                  </a:schemeClr>
                </a:solidFill>
              </a:rPr>
              <a:t> at </a:t>
            </a:r>
            <a:r>
              <a:rPr lang="nb-NO" sz="1800" dirty="0" err="1" smtClean="0">
                <a:solidFill>
                  <a:schemeClr val="bg1">
                    <a:lumMod val="50000"/>
                  </a:schemeClr>
                </a:solidFill>
              </a:rPr>
              <a:t>github</a:t>
            </a:r>
            <a:r>
              <a:rPr lang="nb-NO" sz="1800" dirty="0">
                <a:solidFill>
                  <a:schemeClr val="bg1">
                    <a:lumMod val="50000"/>
                  </a:schemeClr>
                </a:solidFill>
              </a:rPr>
              <a:t>: </a:t>
            </a:r>
            <a:r>
              <a:rPr lang="nb-NO" sz="1800" dirty="0">
                <a:solidFill>
                  <a:schemeClr val="bg1">
                    <a:lumMod val="50000"/>
                  </a:schemeClr>
                </a:solidFill>
                <a:hlinkClick r:id="rId2"/>
              </a:rPr>
              <a:t>https://github.com/StargrrlMoonlight/Oslo-Xamarin-Meetup</a:t>
            </a: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Adding</a:t>
            </a:r>
            <a:r>
              <a:rPr lang="nb-NO" dirty="0" smtClean="0"/>
              <a:t> </a:t>
            </a:r>
            <a:r>
              <a:rPr lang="nb-NO" dirty="0" err="1" smtClean="0"/>
              <a:t>our</a:t>
            </a:r>
            <a:r>
              <a:rPr lang="nb-NO" dirty="0" smtClean="0"/>
              <a:t> </a:t>
            </a:r>
            <a:r>
              <a:rPr lang="nb-NO" dirty="0" err="1" smtClean="0"/>
              <a:t>sign</a:t>
            </a:r>
            <a:r>
              <a:rPr lang="nb-NO" dirty="0" smtClean="0"/>
              <a:t> in </a:t>
            </a:r>
            <a:r>
              <a:rPr lang="nb-NO" dirty="0" err="1" smtClean="0"/>
              <a:t>buttons</a:t>
            </a:r>
            <a:endParaRPr dirty="0"/>
          </a:p>
        </p:txBody>
      </p:sp>
      <p:sp>
        <p:nvSpPr>
          <p:cNvPr id="5" name="Rectangle 4"/>
          <p:cNvSpPr/>
          <p:nvPr/>
        </p:nvSpPr>
        <p:spPr>
          <a:xfrm>
            <a:off x="963048" y="1245644"/>
            <a:ext cx="10080090" cy="923330"/>
          </a:xfrm>
          <a:prstGeom prst="rect">
            <a:avLst/>
          </a:prstGeom>
        </p:spPr>
        <p:txBody>
          <a:bodyPr wrap="square">
            <a:spAutoFit/>
          </a:bodyPr>
          <a:lstStyle/>
          <a:p>
            <a:r>
              <a:rPr lang="nb-NO" dirty="0" err="1" smtClean="0"/>
              <a:t>Task</a:t>
            </a:r>
            <a:r>
              <a:rPr lang="nb-NO" dirty="0" smtClean="0"/>
              <a:t> 1:</a:t>
            </a:r>
            <a:br>
              <a:rPr lang="nb-NO" dirty="0" smtClean="0"/>
            </a:br>
            <a:r>
              <a:rPr lang="nb-NO" dirty="0" err="1" smtClean="0"/>
              <a:t>Create</a:t>
            </a:r>
            <a:r>
              <a:rPr lang="nb-NO" dirty="0" smtClean="0"/>
              <a:t> </a:t>
            </a:r>
            <a:r>
              <a:rPr lang="nb-NO" dirty="0"/>
              <a:t>a </a:t>
            </a:r>
            <a:r>
              <a:rPr lang="nb-NO" dirty="0" err="1"/>
              <a:t>custom</a:t>
            </a:r>
            <a:r>
              <a:rPr lang="nb-NO" dirty="0"/>
              <a:t> Button </a:t>
            </a:r>
            <a:r>
              <a:rPr lang="nb-NO" dirty="0" err="1" smtClean="0"/>
              <a:t>control</a:t>
            </a:r>
            <a:r>
              <a:rPr lang="nb-NO" dirty="0" smtClean="0"/>
              <a:t> «</a:t>
            </a:r>
            <a:r>
              <a:rPr lang="nb-NO" dirty="0" err="1" smtClean="0"/>
              <a:t>RoundedButton</a:t>
            </a:r>
            <a:r>
              <a:rPr lang="nb-NO" dirty="0" smtClean="0"/>
              <a:t>» and </a:t>
            </a:r>
            <a:r>
              <a:rPr lang="nb-NO" dirty="0" err="1" smtClean="0"/>
              <a:t>place</a:t>
            </a:r>
            <a:r>
              <a:rPr lang="nb-NO" dirty="0" smtClean="0"/>
              <a:t> it in </a:t>
            </a:r>
            <a:r>
              <a:rPr lang="nb-NO" dirty="0" err="1" smtClean="0"/>
              <a:t>the</a:t>
            </a:r>
            <a:r>
              <a:rPr lang="nb-NO" dirty="0" smtClean="0"/>
              <a:t> </a:t>
            </a:r>
            <a:r>
              <a:rPr lang="nb-NO" dirty="0" err="1" smtClean="0"/>
              <a:t>UIControl</a:t>
            </a:r>
            <a:r>
              <a:rPr lang="nb-NO" dirty="0" smtClean="0"/>
              <a:t> folder.</a:t>
            </a:r>
            <a:br>
              <a:rPr lang="nb-NO" dirty="0" smtClean="0"/>
            </a:br>
            <a:r>
              <a:rPr lang="nb-NO" dirty="0" err="1" smtClean="0"/>
              <a:t>Add</a:t>
            </a:r>
            <a:r>
              <a:rPr lang="nb-NO" dirty="0" smtClean="0"/>
              <a:t> </a:t>
            </a:r>
            <a:r>
              <a:rPr lang="nb-NO" dirty="0" err="1" smtClean="0"/>
              <a:t>xmlns:custom</a:t>
            </a:r>
            <a:r>
              <a:rPr lang="nb-NO" dirty="0" smtClean="0"/>
              <a:t>="</a:t>
            </a:r>
            <a:r>
              <a:rPr lang="nb-NO" dirty="0" err="1" smtClean="0"/>
              <a:t>clr-namespace:XamGoals.Controls</a:t>
            </a:r>
            <a:r>
              <a:rPr lang="nb-NO" dirty="0" smtClean="0"/>
              <a:t>« to </a:t>
            </a:r>
            <a:r>
              <a:rPr lang="nb-NO" dirty="0" err="1" smtClean="0"/>
              <a:t>the</a:t>
            </a:r>
            <a:r>
              <a:rPr lang="nb-NO" dirty="0" smtClean="0"/>
              <a:t> </a:t>
            </a:r>
            <a:r>
              <a:rPr lang="nb-NO" dirty="0" err="1" smtClean="0"/>
              <a:t>ContentPage</a:t>
            </a:r>
            <a:r>
              <a:rPr lang="nb-NO" dirty="0" smtClean="0"/>
              <a:t> tag.</a:t>
            </a:r>
            <a:endParaRPr lang="nb-NO" dirty="0"/>
          </a:p>
        </p:txBody>
      </p:sp>
    </p:spTree>
    <p:extLst>
      <p:ext uri="{BB962C8B-B14F-4D97-AF65-F5344CB8AC3E}">
        <p14:creationId xmlns:p14="http://schemas.microsoft.com/office/powerpoint/2010/main" val="1480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nb-NO" dirty="0" err="1" smtClean="0"/>
              <a:t>Task</a:t>
            </a:r>
            <a:r>
              <a:rPr lang="nb-NO" dirty="0" smtClean="0"/>
              <a:t> 2: </a:t>
            </a:r>
            <a:r>
              <a:rPr lang="nb-NO" dirty="0" err="1" smtClean="0"/>
              <a:t>Creating</a:t>
            </a:r>
            <a:r>
              <a:rPr lang="nb-NO" dirty="0" smtClean="0"/>
              <a:t> </a:t>
            </a:r>
            <a:r>
              <a:rPr lang="nb-NO" dirty="0" err="1" smtClean="0"/>
              <a:t>our</a:t>
            </a:r>
            <a:r>
              <a:rPr lang="nb-NO" dirty="0" smtClean="0"/>
              <a:t> </a:t>
            </a:r>
            <a:r>
              <a:rPr lang="nb-NO" dirty="0" err="1" smtClean="0"/>
              <a:t>onboarding</a:t>
            </a:r>
            <a:r>
              <a:rPr lang="nb-NO" dirty="0" smtClean="0"/>
              <a:t> </a:t>
            </a:r>
            <a:r>
              <a:rPr lang="nb-NO" dirty="0" err="1" smtClean="0"/>
              <a:t>cards</a:t>
            </a:r>
            <a:endParaRPr lang="nb-NO" dirty="0" smtClean="0"/>
          </a:p>
          <a:p>
            <a:r>
              <a:rPr lang="nb-NO" sz="2600" dirty="0" smtClean="0"/>
              <a:t>Using https</a:t>
            </a:r>
            <a:r>
              <a:rPr lang="nb-NO" sz="2600" dirty="0"/>
              <a:t>://github.com/alexrainman/CarouselView</a:t>
            </a:r>
            <a:endParaRPr lang="nb-NO" sz="2600" dirty="0"/>
          </a:p>
        </p:txBody>
      </p:sp>
    </p:spTree>
    <p:extLst>
      <p:ext uri="{BB962C8B-B14F-4D97-AF65-F5344CB8AC3E}">
        <p14:creationId xmlns:p14="http://schemas.microsoft.com/office/powerpoint/2010/main" val="81290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393895" y="1218457"/>
            <a:ext cx="11662117" cy="5220443"/>
          </a:xfrm>
        </p:spPr>
        <p:txBody>
          <a:bodyPr/>
          <a:lstStyle/>
          <a:p>
            <a:r>
              <a:rPr lang="en-US" sz="1600" dirty="0"/>
              <a:t>In your iOS and Android </a:t>
            </a:r>
            <a:r>
              <a:rPr lang="en-US" sz="1600" dirty="0" smtClean="0"/>
              <a:t>projects (</a:t>
            </a:r>
            <a:r>
              <a:rPr lang="en-US" sz="1600" dirty="0" err="1" smtClean="0"/>
              <a:t>AppDelegate</a:t>
            </a:r>
            <a:r>
              <a:rPr lang="en-US" sz="1600" dirty="0"/>
              <a:t> </a:t>
            </a:r>
            <a:r>
              <a:rPr lang="en-US" sz="1600" dirty="0" smtClean="0"/>
              <a:t>&amp; </a:t>
            </a:r>
            <a:r>
              <a:rPr lang="en-US" sz="1600" dirty="0" err="1" smtClean="0"/>
              <a:t>MainActivity</a:t>
            </a:r>
            <a:r>
              <a:rPr lang="en-US" sz="1600" dirty="0" smtClean="0"/>
              <a:t>) </a:t>
            </a:r>
            <a:r>
              <a:rPr lang="en-US" sz="1600" dirty="0"/>
              <a:t>call</a:t>
            </a:r>
            <a:r>
              <a:rPr lang="en-US" sz="1600" dirty="0" smtClean="0"/>
              <a:t>:</a:t>
            </a:r>
            <a:r>
              <a:rPr lang="en-US" sz="1600" dirty="0"/>
              <a:t/>
            </a:r>
            <a:br>
              <a:rPr lang="en-US" sz="1600" dirty="0"/>
            </a:br>
            <a:r>
              <a:rPr lang="en-US" sz="1600" dirty="0" smtClean="0"/>
              <a:t>	</a:t>
            </a:r>
            <a:r>
              <a:rPr lang="en-US" sz="1600" dirty="0" err="1" smtClean="0">
                <a:solidFill>
                  <a:schemeClr val="accent1"/>
                </a:solidFill>
              </a:rPr>
              <a:t>Xamarin.Forms.Init</a:t>
            </a:r>
            <a:r>
              <a:rPr lang="en-US" sz="1600" dirty="0" smtClean="0">
                <a:solidFill>
                  <a:schemeClr val="accent1"/>
                </a:solidFill>
              </a:rPr>
              <a:t>();</a:t>
            </a:r>
            <a:br>
              <a:rPr lang="en-US" sz="1600" dirty="0" smtClean="0">
                <a:solidFill>
                  <a:schemeClr val="accent1"/>
                </a:solidFill>
              </a:rPr>
            </a:br>
            <a:r>
              <a:rPr lang="en-US" sz="1600" dirty="0" smtClean="0">
                <a:solidFill>
                  <a:schemeClr val="accent1"/>
                </a:solidFill>
              </a:rPr>
              <a:t>	</a:t>
            </a:r>
            <a:r>
              <a:rPr lang="en-US" sz="1600" dirty="0" err="1" smtClean="0">
                <a:solidFill>
                  <a:schemeClr val="accent1"/>
                </a:solidFill>
              </a:rPr>
              <a:t>CarouselViewRenderer.Init</a:t>
            </a:r>
            <a:r>
              <a:rPr lang="en-US" sz="1600" dirty="0" smtClean="0">
                <a:solidFill>
                  <a:schemeClr val="accent1"/>
                </a:solidFill>
              </a:rPr>
              <a:t>();</a:t>
            </a:r>
          </a:p>
          <a:p>
            <a:r>
              <a:rPr lang="nb-NO" sz="1600" dirty="0" smtClean="0"/>
              <a:t>XAML: First </a:t>
            </a:r>
            <a:r>
              <a:rPr lang="nb-NO" sz="1600" dirty="0" err="1"/>
              <a:t>add</a:t>
            </a:r>
            <a:r>
              <a:rPr lang="nb-NO" sz="1600" dirty="0"/>
              <a:t> </a:t>
            </a:r>
            <a:r>
              <a:rPr lang="nb-NO" sz="1600" dirty="0" err="1"/>
              <a:t>the</a:t>
            </a:r>
            <a:r>
              <a:rPr lang="nb-NO" sz="1600" dirty="0"/>
              <a:t> </a:t>
            </a:r>
            <a:r>
              <a:rPr lang="nb-NO" sz="1600" dirty="0" err="1"/>
              <a:t>xmlns</a:t>
            </a:r>
            <a:r>
              <a:rPr lang="nb-NO" sz="1600" dirty="0"/>
              <a:t> </a:t>
            </a:r>
            <a:r>
              <a:rPr lang="nb-NO" sz="1600" dirty="0" err="1" smtClean="0"/>
              <a:t>namespace</a:t>
            </a:r>
            <a:r>
              <a:rPr lang="nb-NO" sz="1600" dirty="0" smtClean="0"/>
              <a:t>:</a:t>
            </a:r>
            <a:br>
              <a:rPr lang="nb-NO" sz="1600" dirty="0" smtClean="0"/>
            </a:br>
            <a:r>
              <a:rPr lang="nb-NO" sz="1600" dirty="0" smtClean="0">
                <a:solidFill>
                  <a:schemeClr val="accent1"/>
                </a:solidFill>
              </a:rPr>
              <a:t>   </a:t>
            </a:r>
            <a:r>
              <a:rPr lang="nb-NO" sz="1600" dirty="0" err="1" smtClean="0">
                <a:solidFill>
                  <a:schemeClr val="accent1"/>
                </a:solidFill>
              </a:rPr>
              <a:t>xmlns:cv</a:t>
            </a:r>
            <a:r>
              <a:rPr lang="nb-NO" sz="1600" dirty="0">
                <a:solidFill>
                  <a:schemeClr val="accent1"/>
                </a:solidFill>
              </a:rPr>
              <a:t>="</a:t>
            </a:r>
            <a:r>
              <a:rPr lang="nb-NO" sz="1600" dirty="0" err="1" smtClean="0">
                <a:solidFill>
                  <a:schemeClr val="accent1"/>
                </a:solidFill>
              </a:rPr>
              <a:t>clr-namespace:CarouselView.FormsPlugin.Abstractions;assembly</a:t>
            </a:r>
            <a:r>
              <a:rPr lang="nb-NO" sz="1600" dirty="0" smtClean="0">
                <a:solidFill>
                  <a:schemeClr val="accent1"/>
                </a:solidFill>
              </a:rPr>
              <a:t>=</a:t>
            </a:r>
            <a:r>
              <a:rPr lang="nb-NO" sz="1600" dirty="0" err="1" smtClean="0">
                <a:solidFill>
                  <a:schemeClr val="accent1"/>
                </a:solidFill>
              </a:rPr>
              <a:t>CarouselView.FormsPlugin.Abstractions</a:t>
            </a:r>
            <a:r>
              <a:rPr lang="nb-NO" sz="1600" dirty="0" smtClean="0">
                <a:solidFill>
                  <a:schemeClr val="accent1"/>
                </a:solidFill>
              </a:rPr>
              <a:t>«</a:t>
            </a:r>
          </a:p>
          <a:p>
            <a:r>
              <a:rPr lang="nb-NO" sz="1600" dirty="0" err="1"/>
              <a:t>Then</a:t>
            </a:r>
            <a:r>
              <a:rPr lang="nb-NO" sz="1600" dirty="0"/>
              <a:t> </a:t>
            </a:r>
            <a:r>
              <a:rPr lang="nb-NO" sz="1600" dirty="0" err="1"/>
              <a:t>add</a:t>
            </a:r>
            <a:r>
              <a:rPr lang="nb-NO" sz="1600" dirty="0"/>
              <a:t> </a:t>
            </a:r>
            <a:r>
              <a:rPr lang="nb-NO" sz="1600" dirty="0" err="1"/>
              <a:t>the</a:t>
            </a:r>
            <a:r>
              <a:rPr lang="nb-NO" sz="1600" dirty="0"/>
              <a:t> </a:t>
            </a:r>
            <a:r>
              <a:rPr lang="nb-NO" sz="1600" dirty="0" err="1" smtClean="0"/>
              <a:t>xaml</a:t>
            </a:r>
            <a:r>
              <a:rPr lang="nb-NO" sz="1600" dirty="0" smtClean="0"/>
              <a:t> </a:t>
            </a:r>
            <a:r>
              <a:rPr lang="nb-NO" sz="1600" dirty="0" err="1" smtClean="0"/>
              <a:t>above</a:t>
            </a:r>
            <a:r>
              <a:rPr lang="nb-NO" sz="1600" dirty="0" smtClean="0"/>
              <a:t> </a:t>
            </a:r>
            <a:r>
              <a:rPr lang="nb-NO" sz="1600" dirty="0" err="1" smtClean="0"/>
              <a:t>our</a:t>
            </a:r>
            <a:r>
              <a:rPr lang="nb-NO" sz="1600" dirty="0" smtClean="0"/>
              <a:t> </a:t>
            </a:r>
            <a:r>
              <a:rPr lang="nb-NO" sz="1600" dirty="0" err="1" smtClean="0"/>
              <a:t>sign</a:t>
            </a:r>
            <a:r>
              <a:rPr lang="nb-NO" sz="1600" dirty="0" smtClean="0"/>
              <a:t>-in </a:t>
            </a:r>
            <a:r>
              <a:rPr lang="nb-NO" sz="1600" dirty="0" err="1" smtClean="0"/>
              <a:t>buttons</a:t>
            </a:r>
            <a:r>
              <a:rPr lang="nb-NO" sz="1600" dirty="0" smtClean="0"/>
              <a:t>:</a:t>
            </a:r>
          </a:p>
          <a:p>
            <a:pPr marL="0" indent="0">
              <a:buNone/>
            </a:pPr>
            <a:r>
              <a:rPr lang="nb-NO" sz="1600" dirty="0">
                <a:solidFill>
                  <a:schemeClr val="accent1"/>
                </a:solidFill>
              </a:rPr>
              <a:t>&lt;</a:t>
            </a:r>
            <a:r>
              <a:rPr lang="nb-NO" sz="1600" dirty="0" err="1">
                <a:solidFill>
                  <a:schemeClr val="accent1"/>
                </a:solidFill>
              </a:rPr>
              <a:t>cv:CarouselViewControl</a:t>
            </a:r>
            <a:r>
              <a:rPr lang="nb-NO" sz="1600" dirty="0">
                <a:solidFill>
                  <a:schemeClr val="accent1"/>
                </a:solidFill>
              </a:rPr>
              <a:t> </a:t>
            </a:r>
            <a:r>
              <a:rPr lang="nb-NO" sz="1600" dirty="0" err="1">
                <a:solidFill>
                  <a:schemeClr val="accent1"/>
                </a:solidFill>
              </a:rPr>
              <a:t>Grid.Row</a:t>
            </a:r>
            <a:r>
              <a:rPr lang="nb-NO" sz="1600" dirty="0">
                <a:solidFill>
                  <a:schemeClr val="accent1"/>
                </a:solidFill>
              </a:rPr>
              <a:t>="0" </a:t>
            </a:r>
            <a:r>
              <a:rPr lang="nb-NO" sz="1600" dirty="0" err="1">
                <a:solidFill>
                  <a:schemeClr val="accent1"/>
                </a:solidFill>
              </a:rPr>
              <a:t>Grid.ColumnSpan</a:t>
            </a:r>
            <a:r>
              <a:rPr lang="nb-NO" sz="1600" dirty="0">
                <a:solidFill>
                  <a:schemeClr val="accent1"/>
                </a:solidFill>
              </a:rPr>
              <a:t>="2" </a:t>
            </a:r>
            <a:r>
              <a:rPr lang="nb-NO" sz="1600" dirty="0" err="1">
                <a:solidFill>
                  <a:schemeClr val="accent1"/>
                </a:solidFill>
              </a:rPr>
              <a:t>Grid.Column</a:t>
            </a:r>
            <a:r>
              <a:rPr lang="nb-NO" sz="1600" dirty="0">
                <a:solidFill>
                  <a:schemeClr val="accent1"/>
                </a:solidFill>
              </a:rPr>
              <a:t>="0" x:Name="OnboardingCarousel" </a:t>
            </a:r>
            <a:r>
              <a:rPr lang="nb-NO" sz="1600" dirty="0" err="1">
                <a:solidFill>
                  <a:schemeClr val="accent1"/>
                </a:solidFill>
              </a:rPr>
              <a:t>ShowIndicators</a:t>
            </a:r>
            <a:r>
              <a:rPr lang="nb-NO" sz="1600" dirty="0">
                <a:solidFill>
                  <a:schemeClr val="accent1"/>
                </a:solidFill>
              </a:rPr>
              <a:t>="true" </a:t>
            </a:r>
            <a:r>
              <a:rPr lang="nb-NO" sz="1600" dirty="0" err="1">
                <a:solidFill>
                  <a:schemeClr val="accent1"/>
                </a:solidFill>
              </a:rPr>
              <a:t>IndicatorsTintColor</a:t>
            </a:r>
            <a:r>
              <a:rPr lang="nb-NO" sz="1600" dirty="0">
                <a:solidFill>
                  <a:schemeClr val="accent1"/>
                </a:solidFill>
              </a:rPr>
              <a:t>="#</a:t>
            </a:r>
            <a:r>
              <a:rPr lang="nb-NO" sz="1600" dirty="0" err="1">
                <a:solidFill>
                  <a:schemeClr val="accent1"/>
                </a:solidFill>
              </a:rPr>
              <a:t>dddddd</a:t>
            </a:r>
            <a:r>
              <a:rPr lang="nb-NO" sz="1600" dirty="0">
                <a:solidFill>
                  <a:schemeClr val="accent1"/>
                </a:solidFill>
              </a:rPr>
              <a:t>" </a:t>
            </a:r>
            <a:r>
              <a:rPr lang="nb-NO" sz="1600" dirty="0" err="1">
                <a:solidFill>
                  <a:schemeClr val="accent1"/>
                </a:solidFill>
              </a:rPr>
              <a:t>CurrentPageIndicatorTintColor</a:t>
            </a:r>
            <a:r>
              <a:rPr lang="nb-NO" sz="1600" dirty="0">
                <a:solidFill>
                  <a:schemeClr val="accent1"/>
                </a:solidFill>
              </a:rPr>
              <a:t>="#8b8b8b" </a:t>
            </a:r>
            <a:r>
              <a:rPr lang="nb-NO" sz="1600" dirty="0" err="1">
                <a:solidFill>
                  <a:schemeClr val="accent1"/>
                </a:solidFill>
              </a:rPr>
              <a:t>IndicatorsShape</a:t>
            </a:r>
            <a:r>
              <a:rPr lang="nb-NO" sz="1600" dirty="0">
                <a:solidFill>
                  <a:schemeClr val="accent1"/>
                </a:solidFill>
              </a:rPr>
              <a:t>="</a:t>
            </a:r>
            <a:r>
              <a:rPr lang="nb-NO" sz="1600" dirty="0" err="1">
                <a:solidFill>
                  <a:schemeClr val="accent1"/>
                </a:solidFill>
              </a:rPr>
              <a:t>Circle</a:t>
            </a:r>
            <a:r>
              <a:rPr lang="nb-NO" sz="1600" dirty="0">
                <a:solidFill>
                  <a:schemeClr val="accent1"/>
                </a:solidFill>
              </a:rPr>
              <a:t>" </a:t>
            </a:r>
            <a:r>
              <a:rPr lang="nb-NO" sz="1600" dirty="0" err="1">
                <a:solidFill>
                  <a:schemeClr val="accent1"/>
                </a:solidFill>
              </a:rPr>
              <a:t>InterPageSpacing</a:t>
            </a:r>
            <a:r>
              <a:rPr lang="nb-NO" sz="1600" dirty="0">
                <a:solidFill>
                  <a:schemeClr val="accent1"/>
                </a:solidFill>
              </a:rPr>
              <a:t>="0"&gt;</a:t>
            </a:r>
          </a:p>
          <a:p>
            <a:pPr marL="0" indent="0">
              <a:buNone/>
            </a:pPr>
            <a:r>
              <a:rPr lang="nb-NO" sz="1600" dirty="0">
                <a:solidFill>
                  <a:schemeClr val="accent1"/>
                </a:solidFill>
              </a:rPr>
              <a:t>            &lt;</a:t>
            </a:r>
            <a:r>
              <a:rPr lang="nb-NO" sz="1600" dirty="0" err="1">
                <a:solidFill>
                  <a:schemeClr val="accent1"/>
                </a:solidFill>
              </a:rPr>
              <a:t>cv:CarouselViewControl.ItemsSource</a:t>
            </a:r>
            <a:r>
              <a:rPr lang="nb-NO" sz="1600" dirty="0">
                <a:solidFill>
                  <a:schemeClr val="accent1"/>
                </a:solidFill>
              </a:rPr>
              <a:t>&gt;</a:t>
            </a:r>
          </a:p>
          <a:p>
            <a:pPr marL="0" indent="0">
              <a:buNone/>
            </a:pPr>
            <a:r>
              <a:rPr lang="nb-NO" sz="1600" dirty="0">
                <a:solidFill>
                  <a:schemeClr val="accent1"/>
                </a:solidFill>
              </a:rPr>
              <a:t>                &lt;</a:t>
            </a:r>
            <a:r>
              <a:rPr lang="nb-NO" sz="1600" dirty="0" err="1">
                <a:solidFill>
                  <a:schemeClr val="accent1"/>
                </a:solidFill>
              </a:rPr>
              <a:t>x:Array</a:t>
            </a:r>
            <a:r>
              <a:rPr lang="nb-NO" sz="1600" dirty="0">
                <a:solidFill>
                  <a:schemeClr val="accent1"/>
                </a:solidFill>
              </a:rPr>
              <a:t> Type="{</a:t>
            </a:r>
            <a:r>
              <a:rPr lang="nb-NO" sz="1600" dirty="0" err="1">
                <a:solidFill>
                  <a:schemeClr val="accent1"/>
                </a:solidFill>
              </a:rPr>
              <a:t>x:Type</a:t>
            </a:r>
            <a:r>
              <a:rPr lang="nb-NO" sz="1600" dirty="0">
                <a:solidFill>
                  <a:schemeClr val="accent1"/>
                </a:solidFill>
              </a:rPr>
              <a:t> x:String}"&gt;</a:t>
            </a:r>
          </a:p>
          <a:p>
            <a:pPr marL="0" indent="0">
              <a:buNone/>
            </a:pPr>
            <a:r>
              <a:rPr lang="nb-NO" sz="1600" dirty="0">
                <a:solidFill>
                  <a:schemeClr val="accent1"/>
                </a:solidFill>
              </a:rPr>
              <a:t>                    &lt;</a:t>
            </a:r>
            <a:r>
              <a:rPr lang="nb-NO" sz="1600" dirty="0" err="1">
                <a:solidFill>
                  <a:schemeClr val="accent1"/>
                </a:solidFill>
              </a:rPr>
              <a:t>x:String</a:t>
            </a:r>
            <a:r>
              <a:rPr lang="nb-NO" sz="1600" dirty="0">
                <a:solidFill>
                  <a:schemeClr val="accent1"/>
                </a:solidFill>
              </a:rPr>
              <a:t>&gt;</a:t>
            </a:r>
            <a:r>
              <a:rPr lang="nb-NO" sz="1600" dirty="0" err="1">
                <a:solidFill>
                  <a:schemeClr val="accent1"/>
                </a:solidFill>
              </a:rPr>
              <a:t>Onboarding</a:t>
            </a:r>
            <a:r>
              <a:rPr lang="nb-NO" sz="1600" dirty="0">
                <a:solidFill>
                  <a:schemeClr val="accent1"/>
                </a:solidFill>
              </a:rPr>
              <a:t> </a:t>
            </a:r>
            <a:r>
              <a:rPr lang="nb-NO" sz="1600" dirty="0" err="1">
                <a:solidFill>
                  <a:schemeClr val="accent1"/>
                </a:solidFill>
              </a:rPr>
              <a:t>card</a:t>
            </a:r>
            <a:r>
              <a:rPr lang="nb-NO" sz="1600" dirty="0">
                <a:solidFill>
                  <a:schemeClr val="accent1"/>
                </a:solidFill>
              </a:rPr>
              <a:t> </a:t>
            </a:r>
            <a:r>
              <a:rPr lang="nb-NO" sz="1600" dirty="0" err="1">
                <a:solidFill>
                  <a:schemeClr val="accent1"/>
                </a:solidFill>
              </a:rPr>
              <a:t>number</a:t>
            </a:r>
            <a:r>
              <a:rPr lang="nb-NO" sz="1600" dirty="0">
                <a:solidFill>
                  <a:schemeClr val="accent1"/>
                </a:solidFill>
              </a:rPr>
              <a:t> </a:t>
            </a:r>
            <a:r>
              <a:rPr lang="nb-NO" sz="1600" dirty="0" err="1">
                <a:solidFill>
                  <a:schemeClr val="accent1"/>
                </a:solidFill>
              </a:rPr>
              <a:t>one</a:t>
            </a:r>
            <a:r>
              <a:rPr lang="nb-NO" sz="1600" dirty="0">
                <a:solidFill>
                  <a:schemeClr val="accent1"/>
                </a:solidFill>
              </a:rPr>
              <a:t>. Your </a:t>
            </a:r>
            <a:r>
              <a:rPr lang="nb-NO" sz="1600" dirty="0" err="1">
                <a:solidFill>
                  <a:schemeClr val="accent1"/>
                </a:solidFill>
              </a:rPr>
              <a:t>main</a:t>
            </a:r>
            <a:r>
              <a:rPr lang="nb-NO" sz="1600" dirty="0">
                <a:solidFill>
                  <a:schemeClr val="accent1"/>
                </a:solidFill>
              </a:rPr>
              <a:t> </a:t>
            </a:r>
            <a:r>
              <a:rPr lang="nb-NO" sz="1600" dirty="0" err="1">
                <a:solidFill>
                  <a:schemeClr val="accent1"/>
                </a:solidFill>
              </a:rPr>
              <a:t>selling</a:t>
            </a:r>
            <a:r>
              <a:rPr lang="nb-NO" sz="1600" dirty="0">
                <a:solidFill>
                  <a:schemeClr val="accent1"/>
                </a:solidFill>
              </a:rPr>
              <a:t> </a:t>
            </a:r>
            <a:r>
              <a:rPr lang="nb-NO" sz="1600" dirty="0" err="1">
                <a:solidFill>
                  <a:schemeClr val="accent1"/>
                </a:solidFill>
              </a:rPr>
              <a:t>point</a:t>
            </a:r>
            <a:r>
              <a:rPr lang="nb-NO" sz="1600" dirty="0">
                <a:solidFill>
                  <a:schemeClr val="accent1"/>
                </a:solidFill>
              </a:rPr>
              <a:t>!&lt;/</a:t>
            </a:r>
            <a:r>
              <a:rPr lang="nb-NO" sz="1600" dirty="0" err="1">
                <a:solidFill>
                  <a:schemeClr val="accent1"/>
                </a:solidFill>
              </a:rPr>
              <a:t>x:String</a:t>
            </a:r>
            <a:r>
              <a:rPr lang="nb-NO" sz="1600" dirty="0" smtClean="0">
                <a:solidFill>
                  <a:schemeClr val="accent1"/>
                </a:solidFill>
              </a:rPr>
              <a:t>&gt;</a:t>
            </a:r>
            <a:r>
              <a:rPr lang="nb-NO" sz="1600" dirty="0" smtClean="0">
                <a:solidFill>
                  <a:schemeClr val="tx1">
                    <a:lumMod val="50000"/>
                    <a:lumOff val="50000"/>
                  </a:schemeClr>
                </a:solidFill>
              </a:rPr>
              <a:t>//</a:t>
            </a:r>
            <a:r>
              <a:rPr lang="nb-NO" sz="1600" dirty="0" err="1" smtClean="0">
                <a:solidFill>
                  <a:schemeClr val="tx1">
                    <a:lumMod val="50000"/>
                    <a:lumOff val="50000"/>
                  </a:schemeClr>
                </a:solidFill>
              </a:rPr>
              <a:t>add</a:t>
            </a:r>
            <a:r>
              <a:rPr lang="nb-NO" sz="1600" dirty="0" smtClean="0">
                <a:solidFill>
                  <a:schemeClr val="tx1">
                    <a:lumMod val="50000"/>
                    <a:lumOff val="50000"/>
                  </a:schemeClr>
                </a:solidFill>
              </a:rPr>
              <a:t> as </a:t>
            </a:r>
            <a:r>
              <a:rPr lang="nb-NO" sz="1600" dirty="0" err="1" smtClean="0">
                <a:solidFill>
                  <a:schemeClr val="tx1">
                    <a:lumMod val="50000"/>
                    <a:lumOff val="50000"/>
                  </a:schemeClr>
                </a:solidFill>
              </a:rPr>
              <a:t>many</a:t>
            </a:r>
            <a:r>
              <a:rPr lang="nb-NO" sz="1600" dirty="0" smtClean="0">
                <a:solidFill>
                  <a:schemeClr val="tx1">
                    <a:lumMod val="50000"/>
                    <a:lumOff val="50000"/>
                  </a:schemeClr>
                </a:solidFill>
              </a:rPr>
              <a:t> as </a:t>
            </a:r>
            <a:r>
              <a:rPr lang="nb-NO" sz="1600" dirty="0" err="1" smtClean="0">
                <a:solidFill>
                  <a:schemeClr val="tx1">
                    <a:lumMod val="50000"/>
                    <a:lumOff val="50000"/>
                  </a:schemeClr>
                </a:solidFill>
              </a:rPr>
              <a:t>you</a:t>
            </a:r>
            <a:r>
              <a:rPr lang="nb-NO" sz="1600" dirty="0" smtClean="0">
                <a:solidFill>
                  <a:schemeClr val="tx1">
                    <a:lumMod val="50000"/>
                    <a:lumOff val="50000"/>
                  </a:schemeClr>
                </a:solidFill>
              </a:rPr>
              <a:t> like</a:t>
            </a:r>
            <a:endParaRPr lang="nb-NO" sz="1600" dirty="0">
              <a:solidFill>
                <a:schemeClr val="tx1">
                  <a:lumMod val="50000"/>
                  <a:lumOff val="50000"/>
                </a:schemeClr>
              </a:solidFill>
            </a:endParaRPr>
          </a:p>
          <a:p>
            <a:pPr marL="0" indent="0">
              <a:buNone/>
            </a:pPr>
            <a:r>
              <a:rPr lang="nb-NO" sz="1600" dirty="0">
                <a:solidFill>
                  <a:schemeClr val="accent1"/>
                </a:solidFill>
              </a:rPr>
              <a:t> </a:t>
            </a:r>
            <a:r>
              <a:rPr lang="nb-NO" sz="1600" dirty="0" smtClean="0">
                <a:solidFill>
                  <a:schemeClr val="accent1"/>
                </a:solidFill>
              </a:rPr>
              <a:t>               &lt;/</a:t>
            </a:r>
            <a:r>
              <a:rPr lang="nb-NO" sz="1600" dirty="0" err="1">
                <a:solidFill>
                  <a:schemeClr val="accent1"/>
                </a:solidFill>
              </a:rPr>
              <a:t>x:Array</a:t>
            </a:r>
            <a:r>
              <a:rPr lang="nb-NO" sz="1600" dirty="0">
                <a:solidFill>
                  <a:schemeClr val="accent1"/>
                </a:solidFill>
              </a:rPr>
              <a:t>&gt;</a:t>
            </a:r>
          </a:p>
          <a:p>
            <a:pPr marL="0" indent="0">
              <a:buNone/>
            </a:pPr>
            <a:r>
              <a:rPr lang="nb-NO" sz="1600" dirty="0">
                <a:solidFill>
                  <a:schemeClr val="accent1"/>
                </a:solidFill>
              </a:rPr>
              <a:t>            &lt;/</a:t>
            </a:r>
            <a:r>
              <a:rPr lang="nb-NO" sz="1600" dirty="0" err="1">
                <a:solidFill>
                  <a:schemeClr val="accent1"/>
                </a:solidFill>
              </a:rPr>
              <a:t>cv:CarouselViewControl.ItemsSource</a:t>
            </a:r>
            <a:r>
              <a:rPr lang="nb-NO" sz="1600" dirty="0" smtClean="0">
                <a:solidFill>
                  <a:schemeClr val="accent1"/>
                </a:solidFill>
              </a:rPr>
              <a:t>&gt;</a:t>
            </a:r>
            <a:r>
              <a:rPr lang="nb-NO" sz="1600" dirty="0">
                <a:solidFill>
                  <a:schemeClr val="accent1"/>
                </a:solidFill>
              </a:rPr>
              <a:t/>
            </a:r>
            <a:br>
              <a:rPr lang="nb-NO" sz="1600" dirty="0">
                <a:solidFill>
                  <a:schemeClr val="accent1"/>
                </a:solidFill>
              </a:rPr>
            </a:br>
            <a:r>
              <a:rPr lang="nb-NO" sz="1600" dirty="0">
                <a:solidFill>
                  <a:schemeClr val="accent1"/>
                </a:solidFill>
              </a:rPr>
              <a:t> </a:t>
            </a:r>
            <a:r>
              <a:rPr lang="nb-NO" sz="1600" dirty="0" smtClean="0">
                <a:solidFill>
                  <a:schemeClr val="accent1"/>
                </a:solidFill>
              </a:rPr>
              <a:t>          &lt;</a:t>
            </a:r>
            <a:r>
              <a:rPr lang="nb-NO" sz="1600" dirty="0" err="1">
                <a:solidFill>
                  <a:schemeClr val="accent1"/>
                </a:solidFill>
              </a:rPr>
              <a:t>cv:CarouselViewControl.ItemTemplate</a:t>
            </a:r>
            <a:r>
              <a:rPr lang="nb-NO" sz="1600" dirty="0">
                <a:solidFill>
                  <a:schemeClr val="accent1"/>
                </a:solidFill>
              </a:rPr>
              <a:t>&gt;</a:t>
            </a:r>
          </a:p>
          <a:p>
            <a:pPr marL="0" indent="0">
              <a:buNone/>
            </a:pPr>
            <a:r>
              <a:rPr lang="nb-NO" sz="1600" dirty="0">
                <a:solidFill>
                  <a:schemeClr val="accent1"/>
                </a:solidFill>
              </a:rPr>
              <a:t>                &lt;</a:t>
            </a:r>
            <a:r>
              <a:rPr lang="nb-NO" sz="1600" dirty="0" err="1">
                <a:solidFill>
                  <a:schemeClr val="accent1"/>
                </a:solidFill>
              </a:rPr>
              <a:t>DataTemplate</a:t>
            </a:r>
            <a:r>
              <a:rPr lang="nb-NO" sz="1600" dirty="0">
                <a:solidFill>
                  <a:schemeClr val="accent1"/>
                </a:solidFill>
              </a:rPr>
              <a:t>&gt;</a:t>
            </a:r>
          </a:p>
          <a:p>
            <a:pPr marL="0" indent="0">
              <a:buNone/>
            </a:pPr>
            <a:r>
              <a:rPr lang="nb-NO" sz="1600" dirty="0">
                <a:solidFill>
                  <a:schemeClr val="accent1"/>
                </a:solidFill>
              </a:rPr>
              <a:t>                   &lt;Grid </a:t>
            </a:r>
            <a:r>
              <a:rPr lang="nb-NO" sz="1600" dirty="0" err="1">
                <a:solidFill>
                  <a:schemeClr val="accent1"/>
                </a:solidFill>
              </a:rPr>
              <a:t>Padding</a:t>
            </a:r>
            <a:r>
              <a:rPr lang="nb-NO" sz="1600" dirty="0">
                <a:solidFill>
                  <a:schemeClr val="accent1"/>
                </a:solidFill>
              </a:rPr>
              <a:t>="32,32,32,64</a:t>
            </a:r>
            <a:r>
              <a:rPr lang="nb-NO" sz="1600" dirty="0" smtClean="0">
                <a:solidFill>
                  <a:schemeClr val="accent1"/>
                </a:solidFill>
              </a:rPr>
              <a:t>"&gt;</a:t>
            </a:r>
            <a:br>
              <a:rPr lang="nb-NO" sz="1600" dirty="0" smtClean="0">
                <a:solidFill>
                  <a:schemeClr val="accent1"/>
                </a:solidFill>
              </a:rPr>
            </a:br>
            <a:r>
              <a:rPr lang="nb-NO" sz="1600" dirty="0" smtClean="0">
                <a:solidFill>
                  <a:schemeClr val="accent1"/>
                </a:solidFill>
              </a:rPr>
              <a:t>		</a:t>
            </a:r>
            <a:r>
              <a:rPr lang="nb-NO" sz="1600" dirty="0" smtClean="0">
                <a:solidFill>
                  <a:schemeClr val="tx1">
                    <a:lumMod val="50000"/>
                    <a:lumOff val="50000"/>
                  </a:schemeClr>
                </a:solidFill>
              </a:rPr>
              <a:t>//</a:t>
            </a:r>
            <a:r>
              <a:rPr lang="nb-NO" sz="1600" dirty="0" err="1" smtClean="0">
                <a:solidFill>
                  <a:schemeClr val="tx1">
                    <a:lumMod val="50000"/>
                    <a:lumOff val="50000"/>
                  </a:schemeClr>
                </a:solidFill>
              </a:rPr>
              <a:t>add</a:t>
            </a:r>
            <a:r>
              <a:rPr lang="nb-NO" sz="1600" dirty="0" smtClean="0">
                <a:solidFill>
                  <a:schemeClr val="tx1">
                    <a:lumMod val="50000"/>
                    <a:lumOff val="50000"/>
                  </a:schemeClr>
                </a:solidFill>
              </a:rPr>
              <a:t> </a:t>
            </a:r>
            <a:r>
              <a:rPr lang="nb-NO" sz="1600" dirty="0" err="1" smtClean="0">
                <a:solidFill>
                  <a:schemeClr val="tx1">
                    <a:lumMod val="50000"/>
                    <a:lumOff val="50000"/>
                  </a:schemeClr>
                </a:solidFill>
              </a:rPr>
              <a:t>your</a:t>
            </a:r>
            <a:r>
              <a:rPr lang="nb-NO" sz="1600" dirty="0" smtClean="0">
                <a:solidFill>
                  <a:schemeClr val="tx1">
                    <a:lumMod val="50000"/>
                    <a:lumOff val="50000"/>
                  </a:schemeClr>
                </a:solidFill>
              </a:rPr>
              <a:t> </a:t>
            </a:r>
            <a:r>
              <a:rPr lang="nb-NO" sz="1600" dirty="0" err="1" smtClean="0">
                <a:solidFill>
                  <a:schemeClr val="tx1">
                    <a:lumMod val="50000"/>
                    <a:lumOff val="50000"/>
                  </a:schemeClr>
                </a:solidFill>
              </a:rPr>
              <a:t>onboarding</a:t>
            </a:r>
            <a:r>
              <a:rPr lang="nb-NO" sz="1600" dirty="0" smtClean="0">
                <a:solidFill>
                  <a:schemeClr val="tx1">
                    <a:lumMod val="50000"/>
                    <a:lumOff val="50000"/>
                  </a:schemeClr>
                </a:solidFill>
              </a:rPr>
              <a:t> elements </a:t>
            </a:r>
            <a:r>
              <a:rPr lang="nb-NO" sz="1600" dirty="0" err="1" smtClean="0">
                <a:solidFill>
                  <a:schemeClr val="tx1">
                    <a:lumMod val="50000"/>
                    <a:lumOff val="50000"/>
                  </a:schemeClr>
                </a:solidFill>
              </a:rPr>
              <a:t>such</a:t>
            </a:r>
            <a:r>
              <a:rPr lang="nb-NO" sz="1600" dirty="0" smtClean="0">
                <a:solidFill>
                  <a:schemeClr val="tx1">
                    <a:lumMod val="50000"/>
                    <a:lumOff val="50000"/>
                  </a:schemeClr>
                </a:solidFill>
              </a:rPr>
              <a:t> as images and </a:t>
            </a:r>
            <a:r>
              <a:rPr lang="nb-NO" sz="1600" dirty="0" err="1" smtClean="0">
                <a:solidFill>
                  <a:schemeClr val="tx1">
                    <a:lumMod val="50000"/>
                    <a:lumOff val="50000"/>
                  </a:schemeClr>
                </a:solidFill>
              </a:rPr>
              <a:t>text</a:t>
            </a:r>
            <a:r>
              <a:rPr lang="nb-NO" sz="1600" dirty="0" smtClean="0">
                <a:solidFill>
                  <a:schemeClr val="tx1">
                    <a:lumMod val="50000"/>
                    <a:lumOff val="50000"/>
                  </a:schemeClr>
                </a:solidFill>
              </a:rPr>
              <a:t/>
            </a:r>
            <a:br>
              <a:rPr lang="nb-NO" sz="1600" dirty="0" smtClean="0">
                <a:solidFill>
                  <a:schemeClr val="tx1">
                    <a:lumMod val="50000"/>
                    <a:lumOff val="50000"/>
                  </a:schemeClr>
                </a:solidFill>
              </a:rPr>
            </a:br>
            <a:r>
              <a:rPr lang="nb-NO" sz="1600" dirty="0" smtClean="0">
                <a:solidFill>
                  <a:schemeClr val="accent1"/>
                </a:solidFill>
              </a:rPr>
              <a:t>                   &lt;/Grid&gt;&lt;/</a:t>
            </a:r>
            <a:r>
              <a:rPr lang="nb-NO" sz="1600" dirty="0" err="1" smtClean="0">
                <a:solidFill>
                  <a:schemeClr val="accent1"/>
                </a:solidFill>
              </a:rPr>
              <a:t>DataTemplate</a:t>
            </a:r>
            <a:r>
              <a:rPr lang="nb-NO" sz="1600" dirty="0" smtClean="0">
                <a:solidFill>
                  <a:schemeClr val="accent1"/>
                </a:solidFill>
              </a:rPr>
              <a:t>&gt;&lt;/</a:t>
            </a:r>
            <a:r>
              <a:rPr lang="nb-NO" sz="1600" dirty="0" err="1" smtClean="0">
                <a:solidFill>
                  <a:schemeClr val="accent1"/>
                </a:solidFill>
              </a:rPr>
              <a:t>cd:CarouselViewControl</a:t>
            </a:r>
            <a:r>
              <a:rPr lang="nb-NO" sz="1600" dirty="0" smtClean="0">
                <a:solidFill>
                  <a:schemeClr val="accent1"/>
                </a:solidFill>
              </a:rPr>
              <a:t>&gt; … </a:t>
            </a:r>
            <a:endParaRPr lang="nb-NO" sz="1600" dirty="0">
              <a:solidFill>
                <a:schemeClr val="accent1"/>
              </a:solidFill>
            </a:endParaRPr>
          </a:p>
        </p:txBody>
      </p:sp>
      <p:sp>
        <p:nvSpPr>
          <p:cNvPr id="3" name="Title 2"/>
          <p:cNvSpPr>
            <a:spLocks noGrp="1"/>
          </p:cNvSpPr>
          <p:nvPr>
            <p:ph type="title"/>
          </p:nvPr>
        </p:nvSpPr>
        <p:spPr/>
        <p:txBody>
          <a:bodyPr/>
          <a:lstStyle/>
          <a:p>
            <a:r>
              <a:rPr lang="nb-NO" dirty="0" smtClean="0"/>
              <a:t>Workshop: </a:t>
            </a:r>
            <a:r>
              <a:rPr lang="nb-NO" dirty="0" smtClean="0"/>
              <a:t>Using </a:t>
            </a:r>
            <a:r>
              <a:rPr lang="nb-NO" dirty="0" err="1" smtClean="0"/>
              <a:t>the</a:t>
            </a:r>
            <a:r>
              <a:rPr lang="nb-NO" dirty="0" smtClean="0"/>
              <a:t> </a:t>
            </a:r>
            <a:r>
              <a:rPr lang="nb-NO" dirty="0" err="1" smtClean="0"/>
              <a:t>CarouselView</a:t>
            </a:r>
            <a:endParaRPr lang="nb-NO" dirty="0"/>
          </a:p>
        </p:txBody>
      </p:sp>
    </p:spTree>
    <p:extLst>
      <p:ext uri="{BB962C8B-B14F-4D97-AF65-F5344CB8AC3E}">
        <p14:creationId xmlns:p14="http://schemas.microsoft.com/office/powerpoint/2010/main" val="76839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nb-NO" dirty="0" err="1" smtClean="0"/>
              <a:t>Task</a:t>
            </a:r>
            <a:r>
              <a:rPr lang="nb-NO" dirty="0" smtClean="0"/>
              <a:t> 3: </a:t>
            </a:r>
            <a:r>
              <a:rPr lang="nb-NO" dirty="0" err="1" smtClean="0"/>
              <a:t>create</a:t>
            </a:r>
            <a:r>
              <a:rPr lang="nb-NO" dirty="0" smtClean="0"/>
              <a:t> </a:t>
            </a:r>
            <a:r>
              <a:rPr lang="nb-NO" dirty="0" err="1" smtClean="0"/>
              <a:t>our</a:t>
            </a:r>
            <a:r>
              <a:rPr lang="nb-NO" dirty="0" smtClean="0"/>
              <a:t> </a:t>
            </a:r>
            <a:r>
              <a:rPr lang="nb-NO" dirty="0" err="1" smtClean="0"/>
              <a:t>main</a:t>
            </a:r>
            <a:r>
              <a:rPr lang="nb-NO" dirty="0" smtClean="0"/>
              <a:t> </a:t>
            </a:r>
            <a:r>
              <a:rPr lang="nb-NO" dirty="0" err="1" smtClean="0"/>
              <a:t>colors</a:t>
            </a:r>
            <a:r>
              <a:rPr lang="nb-NO" dirty="0" smtClean="0"/>
              <a:t> as </a:t>
            </a:r>
            <a:r>
              <a:rPr lang="nb-NO" dirty="0" err="1" smtClean="0"/>
              <a:t>resources</a:t>
            </a:r>
            <a:r>
              <a:rPr lang="nb-NO" dirty="0" smtClean="0"/>
              <a:t> in </a:t>
            </a:r>
            <a:r>
              <a:rPr lang="nb-NO" dirty="0" err="1" smtClean="0"/>
              <a:t>App.xaml</a:t>
            </a:r>
            <a:endParaRPr lang="nb-NO" dirty="0"/>
          </a:p>
          <a:p>
            <a:endParaRPr lang="nb-NO" dirty="0"/>
          </a:p>
        </p:txBody>
      </p:sp>
    </p:spTree>
    <p:extLst>
      <p:ext uri="{BB962C8B-B14F-4D97-AF65-F5344CB8AC3E}">
        <p14:creationId xmlns:p14="http://schemas.microsoft.com/office/powerpoint/2010/main" val="129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nb-NO" dirty="0" err="1" smtClean="0"/>
              <a:t>Next</a:t>
            </a:r>
            <a:r>
              <a:rPr lang="nb-NO" dirty="0" smtClean="0"/>
              <a:t> </a:t>
            </a:r>
            <a:r>
              <a:rPr lang="nb-NO" dirty="0" err="1" smtClean="0"/>
              <a:t>meetup</a:t>
            </a:r>
            <a:r>
              <a:rPr lang="nb-NO" dirty="0" smtClean="0"/>
              <a:t>: </a:t>
            </a:r>
            <a:br>
              <a:rPr lang="nb-NO" dirty="0" smtClean="0"/>
            </a:br>
            <a:r>
              <a:rPr lang="nb-NO" dirty="0" err="1" smtClean="0"/>
              <a:t>Creating</a:t>
            </a:r>
            <a:r>
              <a:rPr lang="nb-NO" dirty="0" smtClean="0"/>
              <a:t> </a:t>
            </a:r>
            <a:r>
              <a:rPr lang="nb-NO" dirty="0" err="1" smtClean="0"/>
              <a:t>our</a:t>
            </a:r>
            <a:r>
              <a:rPr lang="nb-NO" dirty="0" smtClean="0"/>
              <a:t> list </a:t>
            </a:r>
            <a:r>
              <a:rPr lang="nb-NO" dirty="0" err="1" smtClean="0"/>
              <a:t>of</a:t>
            </a:r>
            <a:r>
              <a:rPr lang="nb-NO" dirty="0" smtClean="0"/>
              <a:t> goals and </a:t>
            </a:r>
            <a:r>
              <a:rPr lang="nb-NO" dirty="0" err="1" smtClean="0"/>
              <a:t>syncronizing</a:t>
            </a:r>
            <a:r>
              <a:rPr lang="nb-NO" dirty="0" smtClean="0"/>
              <a:t> offline data.</a:t>
            </a:r>
            <a:endParaRPr lang="nb-NO" sz="2600" dirty="0"/>
          </a:p>
        </p:txBody>
      </p:sp>
    </p:spTree>
    <p:extLst>
      <p:ext uri="{BB962C8B-B14F-4D97-AF65-F5344CB8AC3E}">
        <p14:creationId xmlns:p14="http://schemas.microsoft.com/office/powerpoint/2010/main" val="2011004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73723" y="1039528"/>
            <a:ext cx="10888393" cy="4783756"/>
          </a:xfrm>
        </p:spPr>
        <p:txBody>
          <a:bodyPr>
            <a:normAutofit/>
          </a:bodyPr>
          <a:lstStyle/>
          <a:p>
            <a:r>
              <a:rPr lang="nb-NO" dirty="0" err="1" smtClean="0"/>
              <a:t>Upcoming</a:t>
            </a:r>
            <a:r>
              <a:rPr lang="nb-NO" dirty="0" smtClean="0"/>
              <a:t> </a:t>
            </a:r>
            <a:r>
              <a:rPr lang="nb-NO" dirty="0" err="1" smtClean="0"/>
              <a:t>meetups</a:t>
            </a:r>
            <a:r>
              <a:rPr lang="nb-NO" dirty="0" smtClean="0"/>
              <a:t>: </a:t>
            </a:r>
            <a:br>
              <a:rPr lang="nb-NO" dirty="0" smtClean="0"/>
            </a:br>
            <a:r>
              <a:rPr lang="nb-NO" sz="7200" dirty="0" err="1" smtClean="0"/>
              <a:t>Adding</a:t>
            </a:r>
            <a:r>
              <a:rPr lang="nb-NO" sz="7200" dirty="0" smtClean="0"/>
              <a:t> </a:t>
            </a:r>
            <a:r>
              <a:rPr lang="nb-NO" sz="7200" dirty="0" err="1" smtClean="0"/>
              <a:t>Authentication</a:t>
            </a:r>
            <a:r>
              <a:rPr lang="nb-NO" sz="7200" dirty="0" smtClean="0"/>
              <a:t>, </a:t>
            </a:r>
            <a:r>
              <a:rPr lang="nb-NO" sz="7200" dirty="0" err="1" smtClean="0"/>
              <a:t>Adding</a:t>
            </a:r>
            <a:r>
              <a:rPr lang="nb-NO" sz="7200" dirty="0" smtClean="0"/>
              <a:t> Push </a:t>
            </a:r>
            <a:r>
              <a:rPr lang="nb-NO" sz="7200" dirty="0" err="1" smtClean="0"/>
              <a:t>notifications</a:t>
            </a:r>
            <a:r>
              <a:rPr lang="nb-NO" sz="7200" dirty="0" smtClean="0"/>
              <a:t>, </a:t>
            </a:r>
            <a:r>
              <a:rPr lang="nb-NO" sz="7200" dirty="0" err="1" smtClean="0"/>
              <a:t>Sharing</a:t>
            </a:r>
            <a:r>
              <a:rPr lang="nb-NO" sz="7200" dirty="0" smtClean="0"/>
              <a:t> </a:t>
            </a:r>
            <a:r>
              <a:rPr lang="nb-NO" sz="7200" dirty="0" err="1" smtClean="0"/>
              <a:t>with</a:t>
            </a:r>
            <a:r>
              <a:rPr lang="nb-NO" sz="7200" dirty="0" smtClean="0"/>
              <a:t> </a:t>
            </a:r>
            <a:r>
              <a:rPr lang="nb-NO" sz="7200" dirty="0" err="1" smtClean="0"/>
              <a:t>others</a:t>
            </a:r>
            <a:r>
              <a:rPr lang="nb-NO" sz="7200" dirty="0" smtClean="0"/>
              <a:t>.</a:t>
            </a:r>
            <a:endParaRPr lang="nb-NO" sz="7200" dirty="0"/>
          </a:p>
        </p:txBody>
      </p:sp>
    </p:spTree>
    <p:extLst>
      <p:ext uri="{BB962C8B-B14F-4D97-AF65-F5344CB8AC3E}">
        <p14:creationId xmlns:p14="http://schemas.microsoft.com/office/powerpoint/2010/main" val="1504432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prstGeom prst="rect">
            <a:avLst/>
          </a:prstGeom>
        </p:spPr>
        <p:txBody>
          <a:bodyPr>
            <a:normAutofit fontScale="85000" lnSpcReduction="10000"/>
          </a:bodyPr>
          <a:lstStyle/>
          <a:p>
            <a:pPr marL="0" indent="0">
              <a:lnSpc>
                <a:spcPct val="100000"/>
              </a:lnSpc>
              <a:buNone/>
            </a:pPr>
            <a:r>
              <a:rPr lang="en-US" sz="1900" dirty="0" smtClean="0"/>
              <a:t>Building a complete </a:t>
            </a:r>
            <a:r>
              <a:rPr lang="en-US" sz="1900" dirty="0" err="1" smtClean="0"/>
              <a:t>Xamarin.Forms</a:t>
            </a:r>
            <a:r>
              <a:rPr lang="en-US" sz="1900" dirty="0" smtClean="0"/>
              <a:t> App. </a:t>
            </a:r>
            <a:r>
              <a:rPr lang="en-US" sz="1900" dirty="0"/>
              <a:t>Learning multiple subjects such as Azure Mobile Apps, Offline data Sync, user authentication, storage, visualization, layout, sharing, Push notifications, CI/CD with </a:t>
            </a:r>
            <a:r>
              <a:rPr lang="en-US" sz="1900" dirty="0" err="1"/>
              <a:t>AppCenter</a:t>
            </a:r>
            <a:r>
              <a:rPr lang="en-US" sz="1900" dirty="0"/>
              <a:t> and more</a:t>
            </a:r>
            <a:r>
              <a:rPr lang="en-US" sz="1900" dirty="0" smtClean="0"/>
              <a:t>.</a:t>
            </a:r>
            <a:r>
              <a:rPr lang="en-US" dirty="0" smtClean="0"/>
              <a:t/>
            </a:r>
            <a:br>
              <a:rPr lang="en-US" dirty="0" smtClean="0"/>
            </a:br>
            <a:r>
              <a:rPr lang="en-US" sz="1800" dirty="0" smtClean="0"/>
              <a:t/>
            </a:r>
            <a:br>
              <a:rPr lang="en-US" sz="1800" dirty="0" smtClean="0"/>
            </a:br>
            <a:r>
              <a:rPr lang="en-US" sz="1800" dirty="0" smtClean="0"/>
              <a:t>Level: </a:t>
            </a:r>
            <a:r>
              <a:rPr lang="en-US" sz="1800" dirty="0"/>
              <a:t>All (from Beginner to Advanced)</a:t>
            </a:r>
            <a:endParaRPr lang="en-US" sz="1800" b="1" i="1" dirty="0" smtClean="0"/>
          </a:p>
          <a:p>
            <a:r>
              <a:rPr lang="en-US" dirty="0"/>
              <a:t>Welcome &amp; "</a:t>
            </a:r>
            <a:r>
              <a:rPr lang="en-US" dirty="0" err="1"/>
              <a:t>Xamarin</a:t>
            </a:r>
            <a:r>
              <a:rPr lang="en-US" dirty="0"/>
              <a:t> App Workshop Series" </a:t>
            </a:r>
            <a:r>
              <a:rPr lang="en-US" dirty="0" smtClean="0"/>
              <a:t>Introduction </a:t>
            </a:r>
          </a:p>
          <a:p>
            <a:r>
              <a:rPr lang="en-US" dirty="0" smtClean="0"/>
              <a:t>Coffee </a:t>
            </a:r>
            <a:r>
              <a:rPr lang="en-US" dirty="0"/>
              <a:t>Break &amp; Around the table discussion</a:t>
            </a:r>
            <a:endParaRPr lang="nb-NO" dirty="0" smtClean="0"/>
          </a:p>
          <a:p>
            <a:r>
              <a:rPr lang="nb-NO" dirty="0" err="1" smtClean="0"/>
              <a:t>Hands-on</a:t>
            </a:r>
            <a:r>
              <a:rPr lang="nb-NO" dirty="0" smtClean="0"/>
              <a:t> Workshop</a:t>
            </a:r>
          </a:p>
          <a:p>
            <a:pPr lvl="1"/>
            <a:r>
              <a:rPr lang="nb-NO" dirty="0" smtClean="0"/>
              <a:t>Project Setup</a:t>
            </a:r>
            <a:endParaRPr lang="nb-NO" dirty="0" smtClean="0"/>
          </a:p>
          <a:p>
            <a:pPr lvl="1"/>
            <a:r>
              <a:rPr lang="nb-NO" dirty="0" err="1" smtClean="0"/>
              <a:t>Azure</a:t>
            </a:r>
            <a:r>
              <a:rPr lang="nb-NO" dirty="0" smtClean="0"/>
              <a:t> Mobile </a:t>
            </a:r>
            <a:r>
              <a:rPr lang="nb-NO" dirty="0" err="1" smtClean="0"/>
              <a:t>Apps</a:t>
            </a:r>
            <a:endParaRPr lang="nb-NO" dirty="0" smtClean="0"/>
          </a:p>
          <a:p>
            <a:pPr marL="0" indent="0">
              <a:buNone/>
            </a:pPr>
            <a:endParaRPr lang="en-US" dirty="0"/>
          </a:p>
        </p:txBody>
      </p:sp>
      <p:sp>
        <p:nvSpPr>
          <p:cNvPr id="2" name="Tittel 1">
            <a:extLst>
              <a:ext uri="{FF2B5EF4-FFF2-40B4-BE49-F238E27FC236}">
                <a16:creationId xmlns:a16="http://schemas.microsoft.com/office/drawing/2014/main" id="{4DD0F629-810A-8B46-A070-5D8FD326DFD4}"/>
              </a:ext>
            </a:extLst>
          </p:cNvPr>
          <p:cNvSpPr>
            <a:spLocks noGrp="1"/>
          </p:cNvSpPr>
          <p:nvPr>
            <p:ph type="title"/>
          </p:nvPr>
        </p:nvSpPr>
        <p:spPr/>
        <p:txBody>
          <a:bodyPr/>
          <a:lstStyle/>
          <a:p>
            <a:r>
              <a:rPr lang="nb-NO" dirty="0"/>
              <a:t>Agenda</a:t>
            </a:r>
            <a:endParaRPr dirty="0"/>
          </a:p>
        </p:txBody>
      </p:sp>
    </p:spTree>
    <p:extLst>
      <p:ext uri="{BB962C8B-B14F-4D97-AF65-F5344CB8AC3E}">
        <p14:creationId xmlns:p14="http://schemas.microsoft.com/office/powerpoint/2010/main" val="720887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3457068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nb-NO" dirty="0" err="1"/>
              <a:t>Xamarin</a:t>
            </a:r>
            <a:r>
              <a:rPr lang="nb-NO" dirty="0"/>
              <a:t> </a:t>
            </a:r>
            <a:r>
              <a:rPr lang="nb-NO" dirty="0" err="1"/>
              <a:t>App</a:t>
            </a:r>
            <a:r>
              <a:rPr lang="nb-NO" dirty="0"/>
              <a:t> Workshop Series</a:t>
            </a:r>
          </a:p>
          <a:p>
            <a:endParaRPr lang="nb-NO" dirty="0"/>
          </a:p>
        </p:txBody>
      </p:sp>
      <p:sp>
        <p:nvSpPr>
          <p:cNvPr id="4" name="Text Placeholder 3"/>
          <p:cNvSpPr>
            <a:spLocks noGrp="1"/>
          </p:cNvSpPr>
          <p:nvPr>
            <p:ph type="body" sz="quarter" idx="21"/>
          </p:nvPr>
        </p:nvSpPr>
        <p:spPr>
          <a:xfrm>
            <a:off x="6997584" y="1294229"/>
            <a:ext cx="4292832" cy="4684540"/>
          </a:xfrm>
        </p:spPr>
        <p:txBody>
          <a:bodyPr/>
          <a:lstStyle/>
          <a:p>
            <a:r>
              <a:rPr lang="en-US" dirty="0" smtClean="0"/>
              <a:t>"</a:t>
            </a:r>
            <a:r>
              <a:rPr lang="en-US" dirty="0"/>
              <a:t>My new years resolution" app for keeping track of our 2019 goals and our progress through the year. </a:t>
            </a:r>
            <a:r>
              <a:rPr lang="en-US" dirty="0" smtClean="0"/>
              <a:t/>
            </a:r>
            <a:br>
              <a:rPr lang="en-US" dirty="0" smtClean="0"/>
            </a:br>
            <a:endParaRPr lang="en-US" dirty="0" smtClean="0"/>
          </a:p>
          <a:p>
            <a:pPr marL="800100" lvl="1" indent="-342900">
              <a:buFont typeface="Arial" panose="020B0604020202020204" pitchFamily="34" charset="0"/>
              <a:buChar char="•"/>
            </a:pPr>
            <a:r>
              <a:rPr lang="en-US" sz="2000" dirty="0"/>
              <a:t>Azure Mobile </a:t>
            </a:r>
            <a:r>
              <a:rPr lang="en-US" sz="2000" dirty="0" smtClean="0"/>
              <a:t>Apps</a:t>
            </a:r>
          </a:p>
          <a:p>
            <a:pPr marL="800100" lvl="1" indent="-342900">
              <a:buFont typeface="Arial" panose="020B0604020202020204" pitchFamily="34" charset="0"/>
              <a:buChar char="•"/>
            </a:pPr>
            <a:r>
              <a:rPr lang="en-US" sz="2000" dirty="0" smtClean="0"/>
              <a:t>Offline </a:t>
            </a:r>
            <a:r>
              <a:rPr lang="en-US" sz="2000" dirty="0"/>
              <a:t>data </a:t>
            </a:r>
            <a:r>
              <a:rPr lang="en-US" sz="2000" dirty="0" smtClean="0"/>
              <a:t>Sync</a:t>
            </a:r>
          </a:p>
          <a:p>
            <a:pPr marL="800100" lvl="1" indent="-342900">
              <a:buFont typeface="Arial" panose="020B0604020202020204" pitchFamily="34" charset="0"/>
              <a:buChar char="•"/>
            </a:pPr>
            <a:r>
              <a:rPr lang="en-US" sz="2000" dirty="0" smtClean="0"/>
              <a:t>User authentication</a:t>
            </a:r>
          </a:p>
          <a:p>
            <a:pPr marL="800100" lvl="1" indent="-342900">
              <a:buFont typeface="Arial" panose="020B0604020202020204" pitchFamily="34" charset="0"/>
              <a:buChar char="•"/>
            </a:pPr>
            <a:r>
              <a:rPr lang="en-US" sz="2000" dirty="0" smtClean="0"/>
              <a:t>Storage</a:t>
            </a:r>
          </a:p>
          <a:p>
            <a:pPr marL="800100" lvl="1" indent="-342900">
              <a:buFont typeface="Arial" panose="020B0604020202020204" pitchFamily="34" charset="0"/>
              <a:buChar char="•"/>
            </a:pPr>
            <a:r>
              <a:rPr lang="en-US" sz="2000" dirty="0" smtClean="0"/>
              <a:t>Visualization</a:t>
            </a:r>
          </a:p>
          <a:p>
            <a:pPr marL="800100" lvl="1" indent="-342900">
              <a:buFont typeface="Arial" panose="020B0604020202020204" pitchFamily="34" charset="0"/>
              <a:buChar char="•"/>
            </a:pPr>
            <a:r>
              <a:rPr lang="en-US" sz="2000" dirty="0" smtClean="0"/>
              <a:t>Sharing</a:t>
            </a:r>
          </a:p>
          <a:p>
            <a:pPr marL="800100" lvl="1" indent="-342900">
              <a:buFont typeface="Arial" panose="020B0604020202020204" pitchFamily="34" charset="0"/>
              <a:buChar char="•"/>
            </a:pPr>
            <a:r>
              <a:rPr lang="en-US" sz="2000" dirty="0" smtClean="0"/>
              <a:t>Push notifications</a:t>
            </a:r>
          </a:p>
          <a:p>
            <a:pPr marL="800100" lvl="1" indent="-342900">
              <a:buFont typeface="Arial" panose="020B0604020202020204" pitchFamily="34" charset="0"/>
              <a:buChar char="•"/>
            </a:pPr>
            <a:r>
              <a:rPr lang="en-US" sz="2000" dirty="0" smtClean="0"/>
              <a:t>CI/CD</a:t>
            </a:r>
            <a:endParaRPr lang="nb-NO" sz="2000" dirty="0"/>
          </a:p>
        </p:txBody>
      </p:sp>
      <p:sp>
        <p:nvSpPr>
          <p:cNvPr id="5" name="Text Placeholder 4"/>
          <p:cNvSpPr>
            <a:spLocks noGrp="1"/>
          </p:cNvSpPr>
          <p:nvPr>
            <p:ph type="body" sz="quarter" idx="22"/>
          </p:nvPr>
        </p:nvSpPr>
        <p:spPr/>
        <p:txBody>
          <a:bodyPr/>
          <a:lstStyle/>
          <a:p>
            <a:endParaRPr lang="nb-NO" dirty="0"/>
          </a:p>
        </p:txBody>
      </p:sp>
    </p:spTree>
    <p:extLst>
      <p:ext uri="{BB962C8B-B14F-4D97-AF65-F5344CB8AC3E}">
        <p14:creationId xmlns:p14="http://schemas.microsoft.com/office/powerpoint/2010/main" val="274354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87" b="2487"/>
          <a:stretch>
            <a:fillRect/>
          </a:stretch>
        </p:blipFill>
        <p:spPr/>
      </p:pic>
    </p:spTree>
    <p:extLst>
      <p:ext uri="{BB962C8B-B14F-4D97-AF65-F5344CB8AC3E}">
        <p14:creationId xmlns:p14="http://schemas.microsoft.com/office/powerpoint/2010/main" val="205896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pPr algn="l"/>
            <a:r>
              <a:rPr lang="nb-NO" dirty="0" err="1" smtClean="0"/>
              <a:t>Azure</a:t>
            </a:r>
            <a:r>
              <a:rPr lang="nb-NO" dirty="0" smtClean="0"/>
              <a:t> Mobile </a:t>
            </a:r>
            <a:r>
              <a:rPr lang="nb-NO" dirty="0" err="1" smtClean="0"/>
              <a:t>Apps</a:t>
            </a:r>
            <a:endParaRPr lang="nb-NO" dirty="0" smtClean="0"/>
          </a:p>
          <a:p>
            <a:pPr marL="1143000" indent="-1143000" algn="l">
              <a:buFont typeface="Arial" panose="020B0604020202020204" pitchFamily="34" charset="0"/>
              <a:buChar char="•"/>
            </a:pPr>
            <a:r>
              <a:rPr lang="en-US" sz="2400" dirty="0"/>
              <a:t>Use offline data sync to build responsive </a:t>
            </a:r>
            <a:r>
              <a:rPr lang="en-US" sz="2400" dirty="0" smtClean="0"/>
              <a:t>apps</a:t>
            </a:r>
          </a:p>
          <a:p>
            <a:pPr marL="1143000" indent="-1143000" algn="l">
              <a:buFont typeface="Arial" panose="020B0604020202020204" pitchFamily="34" charset="0"/>
              <a:buChar char="•"/>
            </a:pPr>
            <a:r>
              <a:rPr lang="en-US" sz="2400" dirty="0"/>
              <a:t>Broadcast personalized push notifications to millions in </a:t>
            </a:r>
            <a:r>
              <a:rPr lang="en-US" sz="2400" dirty="0" smtClean="0"/>
              <a:t>minutes</a:t>
            </a:r>
          </a:p>
          <a:p>
            <a:pPr marL="1143000" indent="-1143000" algn="l">
              <a:buFont typeface="Arial" panose="020B0604020202020204" pitchFamily="34" charset="0"/>
              <a:buChar char="•"/>
            </a:pPr>
            <a:r>
              <a:rPr lang="en-US" sz="2400" dirty="0"/>
              <a:t>Social integration with Facebook, Twitter, </a:t>
            </a:r>
            <a:r>
              <a:rPr lang="en-US" sz="2400" dirty="0" smtClean="0"/>
              <a:t>Google</a:t>
            </a:r>
          </a:p>
          <a:p>
            <a:pPr marL="1143000" indent="-1143000" algn="l">
              <a:buFont typeface="Arial" panose="020B0604020202020204" pitchFamily="34" charset="0"/>
              <a:buChar char="•"/>
            </a:pPr>
            <a:r>
              <a:rPr lang="en-US" sz="2400" dirty="0" smtClean="0"/>
              <a:t>Single </a:t>
            </a:r>
            <a:r>
              <a:rPr lang="en-US" sz="2400" dirty="0"/>
              <a:t>sign-on with Azure Active </a:t>
            </a:r>
            <a:r>
              <a:rPr lang="en-US" sz="2400" dirty="0" smtClean="0"/>
              <a:t>Directory</a:t>
            </a:r>
            <a:endParaRPr lang="en-US" sz="2400" dirty="0"/>
          </a:p>
        </p:txBody>
      </p:sp>
    </p:spTree>
    <p:extLst>
      <p:ext uri="{BB962C8B-B14F-4D97-AF65-F5344CB8AC3E}">
        <p14:creationId xmlns:p14="http://schemas.microsoft.com/office/powerpoint/2010/main" val="213196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b="1" dirty="0"/>
              <a:t>Sign up for Microsoft </a:t>
            </a:r>
            <a:r>
              <a:rPr lang="en-US" b="1" dirty="0" smtClean="0"/>
              <a:t>Azure</a:t>
            </a:r>
          </a:p>
          <a:p>
            <a:pPr marL="0" indent="0">
              <a:buNone/>
            </a:pPr>
            <a:r>
              <a:rPr lang="en-US" sz="2000" dirty="0"/>
              <a:t>You need an Azure account to complete this tutorial. You can:</a:t>
            </a:r>
            <a:endParaRPr lang="en-US" sz="2000" b="1" dirty="0"/>
          </a:p>
          <a:p>
            <a:r>
              <a:rPr lang="en-US" sz="2000" dirty="0">
                <a:solidFill>
                  <a:srgbClr val="000000"/>
                </a:solidFill>
              </a:rPr>
              <a:t>An active Azure account. If you don't have an account, you can sign up for an Azure trial and get up to 10 free mobile apps that you can keep using even after your trial ends. For more information, see </a:t>
            </a:r>
            <a:r>
              <a:rPr lang="en-US" sz="2000" u="sng" dirty="0">
                <a:hlinkClick r:id="rId2"/>
              </a:rPr>
              <a:t>Azure Free Trial</a:t>
            </a:r>
            <a:r>
              <a:rPr lang="en-US" sz="2000" dirty="0">
                <a:solidFill>
                  <a:srgbClr val="000000"/>
                </a:solidFill>
              </a:rPr>
              <a:t>. </a:t>
            </a:r>
            <a:endParaRPr lang="en-US" sz="2000" dirty="0" smtClean="0">
              <a:solidFill>
                <a:srgbClr val="000000"/>
              </a:solidFill>
            </a:endParaRPr>
          </a:p>
          <a:p>
            <a:r>
              <a:rPr lang="en-US" sz="2000" dirty="0" smtClean="0">
                <a:hlinkClick r:id="rId3"/>
              </a:rPr>
              <a:t>Activate Visual Studio subscriber benefits</a:t>
            </a:r>
            <a:r>
              <a:rPr lang="en-US" sz="2000" dirty="0" smtClean="0"/>
              <a:t>. Your Visual Studio subscription gives you credits every month that you can use for paid Azure services. </a:t>
            </a:r>
            <a:br>
              <a:rPr lang="en-US" sz="2000" dirty="0" smtClean="0"/>
            </a:br>
            <a:endParaRPr lang="en-US" sz="2000" dirty="0" smtClean="0"/>
          </a:p>
          <a:p>
            <a:pPr marL="0" indent="0">
              <a:buNone/>
            </a:pPr>
            <a:r>
              <a:rPr lang="en-US" sz="2000" b="1" dirty="0" smtClean="0"/>
              <a:t>Creating a new Mobile Apps Backend</a:t>
            </a:r>
          </a:p>
          <a:p>
            <a:pPr marL="0" indent="0">
              <a:buNone/>
            </a:pPr>
            <a:r>
              <a:rPr lang="en-US" sz="2000" dirty="0" smtClean="0"/>
              <a:t>Search </a:t>
            </a:r>
            <a:r>
              <a:rPr lang="en-US" sz="2000" dirty="0"/>
              <a:t>for </a:t>
            </a:r>
            <a:r>
              <a:rPr lang="en-US" sz="2000" dirty="0" smtClean="0"/>
              <a:t>“Mobile Apps” </a:t>
            </a:r>
            <a:r>
              <a:rPr lang="en-US" sz="2000" dirty="0" smtClean="0"/>
              <a:t>in the Azure Portal, click </a:t>
            </a:r>
            <a:r>
              <a:rPr lang="en-US" sz="2000" dirty="0" smtClean="0"/>
              <a:t>“</a:t>
            </a:r>
            <a:r>
              <a:rPr lang="en-US" sz="2000" dirty="0" smtClean="0"/>
              <a:t>Mobile </a:t>
            </a:r>
            <a:r>
              <a:rPr lang="en-US" sz="2000" dirty="0"/>
              <a:t>Apps </a:t>
            </a:r>
            <a:r>
              <a:rPr lang="en-US" sz="2000" dirty="0" err="1" smtClean="0"/>
              <a:t>Quickstart</a:t>
            </a:r>
            <a:r>
              <a:rPr lang="en-US" sz="2000" dirty="0" smtClean="0"/>
              <a:t>”, </a:t>
            </a:r>
            <a:r>
              <a:rPr lang="en-US" sz="2000" dirty="0"/>
              <a:t>and then select </a:t>
            </a:r>
            <a:r>
              <a:rPr lang="en-US" sz="2000" dirty="0" smtClean="0"/>
              <a:t>Create.</a:t>
            </a:r>
          </a:p>
          <a:p>
            <a:pPr marL="0" indent="0">
              <a:buNone/>
            </a:pPr>
            <a:r>
              <a:rPr lang="nb-NO" sz="2000" b="1" dirty="0" err="1"/>
              <a:t>Configure</a:t>
            </a:r>
            <a:r>
              <a:rPr lang="nb-NO" sz="2000" b="1" dirty="0"/>
              <a:t> </a:t>
            </a:r>
            <a:r>
              <a:rPr lang="nb-NO" sz="2000" b="1" dirty="0" err="1"/>
              <a:t>the</a:t>
            </a:r>
            <a:r>
              <a:rPr lang="nb-NO" sz="2000" b="1" dirty="0"/>
              <a:t> server </a:t>
            </a:r>
            <a:r>
              <a:rPr lang="nb-NO" sz="2000" b="1" dirty="0" err="1" smtClean="0"/>
              <a:t>project</a:t>
            </a:r>
            <a:endParaRPr lang="nb-NO" sz="2000" b="1" dirty="0" smtClean="0"/>
          </a:p>
          <a:p>
            <a:pPr marL="0" indent="0">
              <a:buNone/>
            </a:pPr>
            <a:r>
              <a:rPr lang="en-US" sz="2000" dirty="0" smtClean="0"/>
              <a:t>Click </a:t>
            </a:r>
            <a:r>
              <a:rPr lang="en-US" sz="2000" dirty="0"/>
              <a:t>the App Services button, select your Mobile Apps back end, select </a:t>
            </a:r>
            <a:r>
              <a:rPr lang="en-US" sz="2000" dirty="0" err="1"/>
              <a:t>Quickstart</a:t>
            </a:r>
            <a:r>
              <a:rPr lang="en-US" sz="2000" dirty="0"/>
              <a:t>, and then select your client platform </a:t>
            </a:r>
            <a:r>
              <a:rPr lang="en-US" sz="2000" dirty="0" smtClean="0"/>
              <a:t>(</a:t>
            </a:r>
            <a:r>
              <a:rPr lang="en-US" sz="2000" dirty="0" err="1" smtClean="0"/>
              <a:t>Xamarin</a:t>
            </a:r>
            <a:r>
              <a:rPr lang="en-US" sz="2000" dirty="0"/>
              <a:t>). Create a new SQL database and server. select Node.js for Backend language</a:t>
            </a:r>
            <a:endParaRPr lang="nb-NO" sz="2000" dirty="0"/>
          </a:p>
          <a:p>
            <a:pPr marL="0" indent="0">
              <a:buNone/>
            </a:pPr>
            <a:endParaRPr lang="nb-NO" sz="2000" dirty="0" smtClean="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err="1" smtClean="0"/>
              <a:t>Azure</a:t>
            </a:r>
            <a:r>
              <a:rPr lang="nb-NO" dirty="0" smtClean="0"/>
              <a:t> – </a:t>
            </a:r>
            <a:r>
              <a:rPr lang="nb-NO" dirty="0" smtClean="0"/>
              <a:t>Mobile </a:t>
            </a:r>
            <a:r>
              <a:rPr lang="nb-NO" dirty="0" err="1" smtClean="0"/>
              <a:t>Apps</a:t>
            </a:r>
            <a:endParaRPr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Create</a:t>
            </a:r>
            <a:r>
              <a:rPr lang="nb-NO" dirty="0" smtClean="0"/>
              <a:t> a </a:t>
            </a:r>
            <a:r>
              <a:rPr lang="nb-NO" dirty="0" err="1" smtClean="0"/>
              <a:t>new</a:t>
            </a:r>
            <a:r>
              <a:rPr lang="nb-NO" dirty="0" smtClean="0"/>
              <a:t> </a:t>
            </a:r>
            <a:r>
              <a:rPr lang="nb-NO" dirty="0" err="1" smtClean="0"/>
              <a:t>Xamarin.Forms</a:t>
            </a:r>
            <a:r>
              <a:rPr lang="nb-NO" dirty="0" smtClean="0"/>
              <a:t> </a:t>
            </a:r>
            <a:r>
              <a:rPr lang="nb-NO" dirty="0" err="1" smtClean="0"/>
              <a:t>project</a:t>
            </a:r>
            <a:r>
              <a:rPr lang="nb-NO" dirty="0" smtClean="0"/>
              <a:t> </a:t>
            </a:r>
            <a:r>
              <a:rPr lang="nb-NO" dirty="0" err="1" smtClean="0"/>
              <a:t>named</a:t>
            </a:r>
            <a:r>
              <a:rPr lang="nb-NO" dirty="0" smtClean="0"/>
              <a:t> </a:t>
            </a:r>
            <a:r>
              <a:rPr lang="nb-NO" dirty="0" smtClean="0"/>
              <a:t>«</a:t>
            </a:r>
            <a:r>
              <a:rPr lang="nb-NO" dirty="0" err="1" smtClean="0"/>
              <a:t>XamGoals</a:t>
            </a:r>
            <a:r>
              <a:rPr lang="nb-NO" dirty="0" smtClean="0"/>
              <a:t>»</a:t>
            </a:r>
            <a:r>
              <a:rPr lang="nb-NO" dirty="0" smtClean="0"/>
              <a:t/>
            </a:r>
            <a:br>
              <a:rPr lang="nb-NO" dirty="0" smtClean="0"/>
            </a:br>
            <a:endParaRPr lang="nb-NO" dirty="0" smtClean="0"/>
          </a:p>
          <a:p>
            <a:pPr marL="914400" lvl="1" indent="-457200">
              <a:buFont typeface="+mj-lt"/>
              <a:buAutoNum type="arabicPeriod"/>
            </a:pPr>
            <a:r>
              <a:rPr lang="nb-NO" dirty="0" smtClean="0"/>
              <a:t>From </a:t>
            </a:r>
            <a:r>
              <a:rPr lang="nb-NO" dirty="0" err="1" smtClean="0"/>
              <a:t>top</a:t>
            </a:r>
            <a:r>
              <a:rPr lang="nb-NO" dirty="0" smtClean="0"/>
              <a:t> </a:t>
            </a:r>
            <a:r>
              <a:rPr lang="nb-NO" dirty="0" err="1" smtClean="0"/>
              <a:t>menu</a:t>
            </a:r>
            <a:r>
              <a:rPr lang="nb-NO" dirty="0" smtClean="0"/>
              <a:t> in Visual Studio: File &gt; New &gt; Project</a:t>
            </a:r>
          </a:p>
          <a:p>
            <a:pPr marL="914400" lvl="1" indent="-457200">
              <a:buFont typeface="+mj-lt"/>
              <a:buAutoNum type="arabicPeriod"/>
            </a:pPr>
            <a:r>
              <a:rPr lang="nb-NO" dirty="0" smtClean="0"/>
              <a:t>Select «</a:t>
            </a:r>
            <a:r>
              <a:rPr lang="nb-NO" dirty="0" err="1" smtClean="0"/>
              <a:t>installed</a:t>
            </a:r>
            <a:r>
              <a:rPr lang="nb-NO" dirty="0" smtClean="0"/>
              <a:t>» &gt; «Visual C#» &gt; «Cross-Platform» &gt; «Mobile </a:t>
            </a:r>
            <a:r>
              <a:rPr lang="nb-NO" dirty="0" err="1" smtClean="0"/>
              <a:t>App</a:t>
            </a:r>
            <a:r>
              <a:rPr lang="nb-NO" dirty="0" smtClean="0"/>
              <a:t> (</a:t>
            </a:r>
            <a:r>
              <a:rPr lang="nb-NO" dirty="0" err="1" smtClean="0"/>
              <a:t>Xamarin.Forms</a:t>
            </a:r>
            <a:r>
              <a:rPr lang="nb-NO" dirty="0" smtClean="0"/>
              <a:t>)»</a:t>
            </a:r>
          </a:p>
          <a:p>
            <a:pPr marL="914400" lvl="1" indent="-457200">
              <a:buFont typeface="+mj-lt"/>
              <a:buAutoNum type="arabicPeriod"/>
            </a:pPr>
            <a:r>
              <a:rPr lang="nb-NO" dirty="0" err="1" smtClean="0"/>
              <a:t>Define</a:t>
            </a:r>
            <a:r>
              <a:rPr lang="nb-NO" dirty="0" smtClean="0"/>
              <a:t> </a:t>
            </a:r>
            <a:r>
              <a:rPr lang="nb-NO" dirty="0" err="1" smtClean="0"/>
              <a:t>the</a:t>
            </a:r>
            <a:r>
              <a:rPr lang="nb-NO" dirty="0" smtClean="0"/>
              <a:t> </a:t>
            </a:r>
            <a:r>
              <a:rPr lang="nb-NO" dirty="0" err="1" smtClean="0"/>
              <a:t>project</a:t>
            </a:r>
            <a:r>
              <a:rPr lang="nb-NO" dirty="0" smtClean="0"/>
              <a:t> </a:t>
            </a:r>
            <a:r>
              <a:rPr lang="nb-NO" dirty="0" err="1" smtClean="0"/>
              <a:t>name</a:t>
            </a:r>
            <a:r>
              <a:rPr lang="nb-NO" dirty="0" smtClean="0"/>
              <a:t> and </a:t>
            </a:r>
            <a:r>
              <a:rPr lang="nb-NO" dirty="0" err="1" smtClean="0"/>
              <a:t>solution</a:t>
            </a:r>
            <a:r>
              <a:rPr lang="nb-NO" dirty="0" smtClean="0"/>
              <a:t> </a:t>
            </a:r>
            <a:r>
              <a:rPr lang="nb-NO" dirty="0" err="1" smtClean="0"/>
              <a:t>name</a:t>
            </a:r>
            <a:r>
              <a:rPr lang="nb-NO" dirty="0" smtClean="0"/>
              <a:t> </a:t>
            </a:r>
            <a:r>
              <a:rPr lang="nb-NO" dirty="0" err="1" smtClean="0"/>
              <a:t>befor</a:t>
            </a:r>
            <a:r>
              <a:rPr lang="nb-NO" dirty="0" smtClean="0"/>
              <a:t> </a:t>
            </a:r>
            <a:r>
              <a:rPr lang="nb-NO" dirty="0" err="1" smtClean="0"/>
              <a:t>clicking</a:t>
            </a:r>
            <a:r>
              <a:rPr lang="nb-NO" dirty="0" smtClean="0"/>
              <a:t> «OK»</a:t>
            </a:r>
          </a:p>
          <a:p>
            <a:pPr marL="914400" lvl="1" indent="-457200">
              <a:buFont typeface="+mj-lt"/>
              <a:buAutoNum type="arabicPeriod"/>
            </a:pPr>
            <a:r>
              <a:rPr lang="nb-NO" dirty="0" err="1" smtClean="0"/>
              <a:t>Next</a:t>
            </a:r>
            <a:r>
              <a:rPr lang="nb-NO" dirty="0" smtClean="0"/>
              <a:t>, </a:t>
            </a:r>
            <a:r>
              <a:rPr lang="nb-NO" dirty="0" err="1" smtClean="0"/>
              <a:t>select</a:t>
            </a:r>
            <a:r>
              <a:rPr lang="nb-NO" dirty="0" smtClean="0"/>
              <a:t> </a:t>
            </a:r>
            <a:r>
              <a:rPr lang="nb-NO" dirty="0" err="1" smtClean="0"/>
              <a:t>the</a:t>
            </a:r>
            <a:r>
              <a:rPr lang="nb-NO" dirty="0" smtClean="0"/>
              <a:t> </a:t>
            </a:r>
            <a:r>
              <a:rPr lang="nb-NO" dirty="0" err="1" smtClean="0"/>
              <a:t>template</a:t>
            </a:r>
            <a:r>
              <a:rPr lang="nb-NO" dirty="0" smtClean="0"/>
              <a:t> «Blank» and </a:t>
            </a:r>
            <a:r>
              <a:rPr lang="nb-NO" dirty="0" err="1" smtClean="0"/>
              <a:t>choose</a:t>
            </a:r>
            <a:r>
              <a:rPr lang="nb-NO" dirty="0" smtClean="0"/>
              <a:t> </a:t>
            </a:r>
            <a:r>
              <a:rPr lang="nb-NO" dirty="0" err="1" smtClean="0"/>
              <a:t>your</a:t>
            </a:r>
            <a:r>
              <a:rPr lang="nb-NO" dirty="0" smtClean="0"/>
              <a:t> </a:t>
            </a:r>
            <a:r>
              <a:rPr lang="nb-NO" dirty="0" err="1" smtClean="0"/>
              <a:t>platforms</a:t>
            </a:r>
            <a:r>
              <a:rPr lang="nb-NO" dirty="0" smtClean="0"/>
              <a:t> (</a:t>
            </a:r>
            <a:r>
              <a:rPr lang="nb-NO" dirty="0" err="1" smtClean="0"/>
              <a:t>iOS</a:t>
            </a:r>
            <a:r>
              <a:rPr lang="nb-NO" dirty="0" smtClean="0"/>
              <a:t> and/or </a:t>
            </a:r>
            <a:r>
              <a:rPr lang="nb-NO" dirty="0" err="1" smtClean="0"/>
              <a:t>Android</a:t>
            </a:r>
            <a:r>
              <a:rPr lang="nb-NO" dirty="0" smtClean="0"/>
              <a:t>). Code </a:t>
            </a:r>
            <a:r>
              <a:rPr lang="nb-NO" dirty="0" err="1" smtClean="0"/>
              <a:t>sharing</a:t>
            </a:r>
            <a:r>
              <a:rPr lang="nb-NO" dirty="0" smtClean="0"/>
              <a:t> </a:t>
            </a:r>
            <a:r>
              <a:rPr lang="nb-NO" dirty="0" err="1" smtClean="0"/>
              <a:t>strategy</a:t>
            </a:r>
            <a:r>
              <a:rPr lang="nb-NO" dirty="0" smtClean="0"/>
              <a:t> is </a:t>
            </a:r>
            <a:r>
              <a:rPr lang="nb-NO" dirty="0" err="1" smtClean="0"/>
              <a:t>set</a:t>
            </a:r>
            <a:r>
              <a:rPr lang="nb-NO" dirty="0" smtClean="0"/>
              <a:t> to .NET standard.</a:t>
            </a:r>
            <a:endParaRPr lang="nb-NO" dirty="0"/>
          </a:p>
          <a:p>
            <a:pPr marL="914400" lvl="1" indent="-457200">
              <a:buFont typeface="+mj-lt"/>
              <a:buAutoNum type="arabicPeriod"/>
            </a:pPr>
            <a:r>
              <a:rPr lang="nb-NO" dirty="0" err="1" smtClean="0"/>
              <a:t>Click</a:t>
            </a:r>
            <a:r>
              <a:rPr lang="nb-NO" dirty="0" smtClean="0"/>
              <a:t> «OK» and </a:t>
            </a:r>
            <a:r>
              <a:rPr lang="nb-NO" dirty="0" err="1" smtClean="0"/>
              <a:t>your</a:t>
            </a:r>
            <a:r>
              <a:rPr lang="nb-NO" dirty="0" smtClean="0"/>
              <a:t> </a:t>
            </a:r>
            <a:r>
              <a:rPr lang="nb-NO" dirty="0" err="1" smtClean="0"/>
              <a:t>project</a:t>
            </a:r>
            <a:r>
              <a:rPr lang="nb-NO" dirty="0" smtClean="0"/>
              <a:t> </a:t>
            </a:r>
            <a:r>
              <a:rPr lang="nb-NO" dirty="0" err="1" smtClean="0"/>
              <a:t>will</a:t>
            </a:r>
            <a:r>
              <a:rPr lang="nb-NO" dirty="0" smtClean="0"/>
              <a:t> be </a:t>
            </a:r>
            <a:r>
              <a:rPr lang="nb-NO" dirty="0" err="1" smtClean="0"/>
              <a:t>created</a:t>
            </a:r>
            <a:r>
              <a:rPr lang="nb-NO" dirty="0" smtClean="0"/>
              <a:t>.</a:t>
            </a:r>
          </a:p>
          <a:p>
            <a:pPr marL="914400" lvl="1" indent="-457200">
              <a:buFont typeface="+mj-lt"/>
              <a:buAutoNum type="arabicPeriod"/>
            </a:pPr>
            <a:endParaRPr lang="en-US" dirty="0"/>
          </a:p>
          <a:p>
            <a:pPr marL="914400" lvl="1" indent="-457200">
              <a:buFont typeface="+mj-lt"/>
              <a:buAutoNum type="arabicPeriod"/>
            </a:pPr>
            <a:endParaRPr lang="en-US" dirty="0" smtClean="0"/>
          </a:p>
          <a:p>
            <a:pPr marL="457200" lvl="1" indent="0">
              <a:buNone/>
            </a:pPr>
            <a:r>
              <a:rPr lang="en-US" i="1" dirty="0" smtClean="0"/>
              <a:t>Find </a:t>
            </a:r>
            <a:r>
              <a:rPr lang="en-US" i="1" dirty="0" smtClean="0"/>
              <a:t>assets and sample code for this app </a:t>
            </a:r>
            <a:r>
              <a:rPr lang="en-US" i="1" dirty="0" smtClean="0"/>
              <a:t>on GitHub</a:t>
            </a:r>
            <a:r>
              <a:rPr lang="nb-NO" i="1" dirty="0"/>
              <a:t>: </a:t>
            </a:r>
            <a:r>
              <a:rPr lang="nb-NO" i="1" dirty="0" smtClean="0"/>
              <a:t/>
            </a:r>
            <a:br>
              <a:rPr lang="nb-NO" i="1" dirty="0" smtClean="0"/>
            </a:br>
            <a:r>
              <a:rPr lang="nb-NO" i="1" dirty="0" smtClean="0">
                <a:hlinkClick r:id="rId2"/>
              </a:rPr>
              <a:t>https</a:t>
            </a:r>
            <a:r>
              <a:rPr lang="nb-NO" i="1" dirty="0">
                <a:hlinkClick r:id="rId2"/>
              </a:rPr>
              <a:t>://github.com/StargrrlMoonlight/Oslo-Xamarin-Meetup</a:t>
            </a:r>
            <a:endParaRPr lang="nb-NO"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initial </a:t>
            </a:r>
            <a:r>
              <a:rPr lang="nb-NO" dirty="0" err="1" smtClean="0"/>
              <a:t>App</a:t>
            </a:r>
            <a:endParaRPr dirty="0"/>
          </a:p>
        </p:txBody>
      </p:sp>
    </p:spTree>
    <p:extLst>
      <p:ext uri="{BB962C8B-B14F-4D97-AF65-F5344CB8AC3E}">
        <p14:creationId xmlns:p14="http://schemas.microsoft.com/office/powerpoint/2010/main" val="241225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We</a:t>
            </a:r>
            <a:r>
              <a:rPr lang="nb-NO" dirty="0" smtClean="0"/>
              <a:t> </a:t>
            </a:r>
            <a:r>
              <a:rPr lang="nb-NO" dirty="0" err="1" smtClean="0"/>
              <a:t>will</a:t>
            </a:r>
            <a:r>
              <a:rPr lang="nb-NO" dirty="0" smtClean="0"/>
              <a:t> </a:t>
            </a:r>
            <a:r>
              <a:rPr lang="nb-NO" dirty="0" err="1" smtClean="0"/>
              <a:t>use</a:t>
            </a:r>
            <a:r>
              <a:rPr lang="nb-NO" dirty="0" smtClean="0"/>
              <a:t> </a:t>
            </a:r>
            <a:r>
              <a:rPr lang="nb-NO" dirty="0" err="1" smtClean="0"/>
              <a:t>the</a:t>
            </a:r>
            <a:r>
              <a:rPr lang="nb-NO" dirty="0" smtClean="0"/>
              <a:t> </a:t>
            </a:r>
            <a:r>
              <a:rPr lang="nb-NO" dirty="0" err="1"/>
              <a:t>following</a:t>
            </a:r>
            <a:r>
              <a:rPr lang="nb-NO" dirty="0"/>
              <a:t> </a:t>
            </a:r>
            <a:r>
              <a:rPr lang="nb-NO" dirty="0" err="1"/>
              <a:t>NuGet</a:t>
            </a:r>
            <a:r>
              <a:rPr lang="nb-NO" dirty="0"/>
              <a:t> </a:t>
            </a:r>
            <a:r>
              <a:rPr lang="nb-NO" dirty="0" err="1"/>
              <a:t>packages</a:t>
            </a:r>
            <a:r>
              <a:rPr lang="nb-NO" dirty="0"/>
              <a:t>:</a:t>
            </a:r>
          </a:p>
          <a:p>
            <a:pPr marL="0" indent="0">
              <a:buNone/>
            </a:pPr>
            <a:endParaRPr lang="nb-NO" dirty="0"/>
          </a:p>
          <a:p>
            <a:r>
              <a:rPr lang="nb-NO" dirty="0" err="1" smtClean="0"/>
              <a:t>CarouselView.FormsPlugin</a:t>
            </a:r>
            <a:r>
              <a:rPr lang="nb-NO" dirty="0" smtClean="0"/>
              <a:t> – for </a:t>
            </a:r>
            <a:r>
              <a:rPr lang="nb-NO" dirty="0" err="1" smtClean="0"/>
              <a:t>our</a:t>
            </a:r>
            <a:r>
              <a:rPr lang="nb-NO" dirty="0" smtClean="0"/>
              <a:t> </a:t>
            </a:r>
            <a:r>
              <a:rPr lang="nb-NO" dirty="0" err="1" smtClean="0"/>
              <a:t>onboarding</a:t>
            </a:r>
            <a:r>
              <a:rPr lang="nb-NO" dirty="0" smtClean="0"/>
              <a:t> </a:t>
            </a:r>
            <a:r>
              <a:rPr lang="nb-NO" dirty="0" err="1" smtClean="0"/>
              <a:t>view</a:t>
            </a:r>
            <a:endParaRPr lang="nb-NO" dirty="0"/>
          </a:p>
          <a:p>
            <a:r>
              <a:rPr lang="nb-NO" dirty="0" err="1" smtClean="0"/>
              <a:t>Microsoft.Azure.Mobile.Client</a:t>
            </a:r>
            <a:endParaRPr lang="nb-NO" dirty="0"/>
          </a:p>
          <a:p>
            <a:r>
              <a:rPr lang="nb-NO" dirty="0" err="1" smtClean="0"/>
              <a:t>Microsoft.Azure.Mobile.Client.SQLiteStore</a:t>
            </a:r>
            <a:endParaRPr lang="nb-NO" dirty="0" smtClean="0"/>
          </a:p>
          <a:p>
            <a:endParaRPr lang="nb-NO" dirty="0"/>
          </a:p>
          <a:p>
            <a:pPr marL="0" indent="0">
              <a:buNone/>
            </a:pPr>
            <a:r>
              <a:rPr lang="nb-NO" dirty="0" smtClean="0"/>
              <a:t>In </a:t>
            </a:r>
            <a:r>
              <a:rPr lang="nb-NO" dirty="0" err="1"/>
              <a:t>addition</a:t>
            </a:r>
            <a:r>
              <a:rPr lang="nb-NO" dirty="0"/>
              <a:t>, </a:t>
            </a:r>
            <a:r>
              <a:rPr lang="nb-NO" dirty="0" err="1"/>
              <a:t>these</a:t>
            </a:r>
            <a:r>
              <a:rPr lang="nb-NO" dirty="0"/>
              <a:t> </a:t>
            </a:r>
            <a:r>
              <a:rPr lang="nb-NO" dirty="0" err="1"/>
              <a:t>NuGet</a:t>
            </a:r>
            <a:r>
              <a:rPr lang="nb-NO" dirty="0"/>
              <a:t> </a:t>
            </a:r>
            <a:r>
              <a:rPr lang="nb-NO" dirty="0" err="1"/>
              <a:t>packages</a:t>
            </a:r>
            <a:r>
              <a:rPr lang="nb-NO" dirty="0"/>
              <a:t> </a:t>
            </a:r>
            <a:r>
              <a:rPr lang="nb-NO" dirty="0" err="1"/>
              <a:t>also</a:t>
            </a:r>
            <a:r>
              <a:rPr lang="nb-NO" dirty="0"/>
              <a:t> </a:t>
            </a:r>
            <a:r>
              <a:rPr lang="nb-NO" dirty="0" err="1"/>
              <a:t>install</a:t>
            </a:r>
            <a:r>
              <a:rPr lang="nb-NO" dirty="0"/>
              <a:t> </a:t>
            </a:r>
            <a:r>
              <a:rPr lang="nb-NO" dirty="0" err="1"/>
              <a:t>their</a:t>
            </a:r>
            <a:r>
              <a:rPr lang="nb-NO" dirty="0"/>
              <a:t> </a:t>
            </a:r>
            <a:r>
              <a:rPr lang="nb-NO" dirty="0" err="1"/>
              <a:t>own</a:t>
            </a:r>
            <a:r>
              <a:rPr lang="nb-NO" dirty="0"/>
              <a:t> </a:t>
            </a:r>
            <a:r>
              <a:rPr lang="nb-NO" dirty="0" err="1"/>
              <a:t>dependencies</a:t>
            </a:r>
            <a:r>
              <a:rPr lang="nb-NO" dirty="0"/>
              <a:t>.</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Install</a:t>
            </a:r>
            <a:r>
              <a:rPr lang="nb-NO" dirty="0" smtClean="0"/>
              <a:t> </a:t>
            </a:r>
            <a:r>
              <a:rPr lang="nb-NO" dirty="0" err="1" smtClean="0"/>
              <a:t>NuGet</a:t>
            </a:r>
            <a:r>
              <a:rPr lang="nb-NO" dirty="0" smtClean="0"/>
              <a:t> </a:t>
            </a:r>
            <a:r>
              <a:rPr lang="nb-NO" dirty="0" err="1" smtClean="0"/>
              <a:t>Packages</a:t>
            </a:r>
            <a:endParaRPr dirty="0"/>
          </a:p>
        </p:txBody>
      </p:sp>
    </p:spTree>
    <p:extLst>
      <p:ext uri="{BB962C8B-B14F-4D97-AF65-F5344CB8AC3E}">
        <p14:creationId xmlns:p14="http://schemas.microsoft.com/office/powerpoint/2010/main" val="280061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000e2059-5ee7-47e9-8d7c-e5c5b9f97e02"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Props1.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3.xml><?xml version="1.0" encoding="utf-8"?>
<ds:datastoreItem xmlns:ds="http://schemas.openxmlformats.org/officeDocument/2006/customXml" ds:itemID="{006804B9-79B1-4F7A-BC8D-117F6AE5ADBD}">
  <ds:schemaRefs>
    <ds:schemaRef ds:uri="http://schemas.microsoft.com/sharepoint/v3/contenttype/forms"/>
  </ds:schemaRefs>
</ds:datastoreItem>
</file>

<file path=customXml/itemProps4.xml><?xml version="1.0" encoding="utf-8"?>
<ds:datastoreItem xmlns:ds="http://schemas.openxmlformats.org/officeDocument/2006/customXml" ds:itemID="{8EFC429F-5D6B-4866-82C2-C92254C4921B}">
  <ds:schemaRefs>
    <ds:schemaRef ds:uri="c08ce4cc-dab1-4379-85e4-9d82848824b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bcf754d-9d7a-4c89-b56d-8c7ee0da1d69"/>
    <ds:schemaRef ds:uri="http://purl.org/dc/elements/1.1/"/>
    <ds:schemaRef ds:uri="http://schemas.microsoft.com/office/2006/metadata/properties"/>
    <ds:schemaRef ds:uri="21f1b9a1-a14a-4bc7-a26e-d14c8d65680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SC Sopra Steria PPT Template (1)</Template>
  <TotalTime>4529</TotalTime>
  <Words>564</Words>
  <Application>Microsoft Office PowerPoint</Application>
  <PresentationFormat>Widescreen</PresentationFormat>
  <Paragraphs>128</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Cat</vt:lpstr>
      <vt:lpstr>Mangal</vt:lpstr>
      <vt:lpstr>Roboto</vt:lpstr>
      <vt:lpstr>Source Sans Pro</vt:lpstr>
      <vt:lpstr>Tahoma</vt:lpstr>
      <vt:lpstr>Office Theme</vt:lpstr>
      <vt:lpstr>PowerPoint Presentation</vt:lpstr>
      <vt:lpstr>Agenda</vt:lpstr>
      <vt:lpstr>MONICA B. TVEDT, AVDELINGSLEDER</vt:lpstr>
      <vt:lpstr>PowerPoint Presentation</vt:lpstr>
      <vt:lpstr>PowerPoint Presentation</vt:lpstr>
      <vt:lpstr>PowerPoint Presentation</vt:lpstr>
      <vt:lpstr>Azure – Mobile Apps</vt:lpstr>
      <vt:lpstr>Workshop: Creating our initial App</vt:lpstr>
      <vt:lpstr>Workshop: Install NuGet Packages</vt:lpstr>
      <vt:lpstr>Workshop: Creating our Startup Page</vt:lpstr>
      <vt:lpstr>Workshop: Creating our Onboarding Layout</vt:lpstr>
      <vt:lpstr>PowerPoint Presentation</vt:lpstr>
      <vt:lpstr>Workshop: Adding our sign in buttons</vt:lpstr>
      <vt:lpstr>PowerPoint Presentation</vt:lpstr>
      <vt:lpstr>Workshop: Using the CarouselView</vt:lpstr>
      <vt:lpstr>PowerPoint Presentation</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177</cp:revision>
  <cp:lastPrinted>2017-11-26T10:34:55Z</cp:lastPrinted>
  <dcterms:created xsi:type="dcterms:W3CDTF">2018-12-11T12:04:13Z</dcterms:created>
  <dcterms:modified xsi:type="dcterms:W3CDTF">2019-01-10T11:47:12Z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